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239" r:id="rId2"/>
    <p:sldId id="2249" r:id="rId3"/>
    <p:sldId id="2240" r:id="rId4"/>
    <p:sldId id="2241" r:id="rId5"/>
    <p:sldId id="2242" r:id="rId6"/>
    <p:sldId id="2243" r:id="rId7"/>
    <p:sldId id="2244" r:id="rId8"/>
    <p:sldId id="2251" r:id="rId9"/>
    <p:sldId id="1720" r:id="rId10"/>
    <p:sldId id="1737" r:id="rId11"/>
    <p:sldId id="2245" r:id="rId12"/>
    <p:sldId id="2246" r:id="rId13"/>
    <p:sldId id="2247" r:id="rId14"/>
    <p:sldId id="2248" r:id="rId15"/>
    <p:sldId id="2202" r:id="rId16"/>
    <p:sldId id="2203" r:id="rId17"/>
    <p:sldId id="2236" r:id="rId18"/>
    <p:sldId id="2237" r:id="rId19"/>
    <p:sldId id="2250" r:id="rId20"/>
    <p:sldId id="1719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A9CB"/>
    <a:srgbClr val="4372C4"/>
    <a:srgbClr val="132032"/>
    <a:srgbClr val="FFFFFF"/>
    <a:srgbClr val="EDEDED"/>
    <a:srgbClr val="CFD5EA"/>
    <a:srgbClr val="0169AA"/>
    <a:srgbClr val="E9EBF5"/>
    <a:srgbClr val="FFE8CB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yl pośredni 4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Styl ciemny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Styl ciemny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Styl ciemny 1 — Ak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Styl z motywem 2 — Ak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4"/>
    <p:restoredTop sz="95091"/>
  </p:normalViewPr>
  <p:slideViewPr>
    <p:cSldViewPr snapToGrid="0" snapToObjects="1">
      <p:cViewPr varScale="1">
        <p:scale>
          <a:sx n="78" d="100"/>
          <a:sy n="7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693CF-3382-1E48-BA1A-7DAC40677781}" type="datetimeFigureOut">
              <a:rPr lang="pl-PL" smtClean="0"/>
              <a:t>10.12.2025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A0556-7FCA-A543-B562-EDF5F282CFFD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9564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1FCB7-996E-22B6-0AA0-58BF0297E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B051F-BCE9-835F-CE0C-CBAD72AF9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D61805-DAB6-3AF4-AE21-5E080A8FA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24EBD-92A3-2C46-AC27-C250817CB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077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96479-EE84-3436-A1C3-2540C75ED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ACC033E-94BC-79F4-6358-BD5D439034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D5BFEDB-EFE6-FCF7-43DD-CF0057C11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4EC272-272D-95F9-D2CF-19A05A2C01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26C0D-E9E3-2045-AC6B-163E82F443E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594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FCB29-30CD-5B60-2CD9-7378016BF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607290-72C4-D408-C5F9-548714AF1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35CB0C-46F6-9141-2A35-910368107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0CEE6-3B6B-81DD-4427-A74CE4403B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022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BAB34-FE75-2A1A-D7A5-0DD201849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D6579-7FFE-97C5-A0B9-4BDA44AEAC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BFA520-F994-C536-BCDA-0454F86CF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7813B-ED0E-7217-55BD-190EA8DBCF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281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57155-2D3F-8233-4426-5799C14C4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4CA06-31B5-21AE-55BD-AE5ACEB00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9B7F42-F2E8-E8F8-CBC5-72B6BF0081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68D33-1CF5-B36A-7E1E-B5B0ACEB3D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462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3B9F8-02DA-1456-56D3-4B79BE8D7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9AD001-89A0-2AF6-6FD4-AD27A8848D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737EEB-AC1F-0F08-ED11-43443995D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415C-D08B-3ACD-321F-6D4DCD5123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22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FDB48-EA93-586B-107E-2733E4EB6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B2258B-BEB8-7C40-F5A7-AA063EA479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15E04-74D0-C741-69E7-3E2E97F81E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A8C8D-90EF-92CF-03DA-22E7088DB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57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41838-0E3B-0912-8AEB-A6711FF22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F18D7-F1F6-CFC2-D1A2-2810067053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541004-ABD2-241E-D9E0-3696783A8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AC3A1-10F6-1C4C-80B3-D8C3B17B1A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4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E2444-65CA-8808-8F1D-879906D82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2AEA2B-BC65-D51E-E7F4-C579714E4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944FAE-B909-6D7E-AD3F-0B0CFF112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B6CE1-2D7B-E3A3-B13C-5160E9B0C8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00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1E722-528C-BC9A-0F58-06131852D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AB0931-6391-7273-107A-D1364A546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D70C94-11BF-B968-61E9-7AC29CC71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67C18-3124-3B15-7773-D31DAAB648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834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74D2B-3650-D28E-216D-FA5D59812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BF24A-499D-2FBA-26B8-D3A621AC9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28A5F8-99FD-4F9C-0C13-BF7E85DD1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03526-8A21-BE88-96F4-478186E9DB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5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C7E35-6685-FFD5-DBB3-052E0F55C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4E3770-0CB7-C437-837C-D445FD0D93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FB903-3999-4875-4501-8160F8A52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410E6-1DF4-9BC0-CC8A-B71839AFAC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22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B271E-C6CA-2207-ED39-8FC4E72F5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7E366CD-C96A-D23E-AAEC-023F23160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7D820EA-913E-6A0B-1015-92C60A7DB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549405A-8894-EAE6-3108-C6B248E04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26C0D-E9E3-2045-AC6B-163E82F443E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061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1DF8A-3723-7393-160D-E26D8504F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26D64-4805-F0A9-D6EB-B824C536A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B8E6A1-1E1A-040A-2D10-B8253848B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CA5D9-55B1-B8B4-7A03-9510E26742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16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F916E-C246-E083-0701-D57A57D1A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97C404-6201-1A90-F036-A71A4DD637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863DCD-C910-788E-0214-64778E904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2D5C4-D085-FE64-A3A6-080D1979A9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159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1371F-3947-69E1-8F06-5A4A9763B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7DA30C-3D67-0069-8E0E-510BA259F3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C0EC35-E292-06D5-6CE6-C22650A33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63545-9B4D-0E03-8984-AF14068A25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16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2739D-7099-256D-F628-1EA6C7227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6ACE86-9C8F-0ACF-6B6E-751313FE0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AD96D3-3CF5-EBE2-6008-9D3EA720B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9F343-CAE8-436E-F6F5-4A1A88C95C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295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B362B-C360-4AE3-CC8E-1D5731532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517147-E65D-4B35-8333-64D64E8AC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8D52C-EA72-C10C-8D89-37973EC68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E2072-4B67-191E-37A3-602214D47F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026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7DC56-C479-0053-AD89-A3D5523BA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C91321-9968-72E3-6734-82A6A2DA0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1791C3-5C6A-2C16-A281-33FDCEC069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63327-A5E5-FF27-5D7E-6EBC793207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236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D14CC-23DB-C377-33E5-04406E0BB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396E46A-42B9-1CBD-DF6C-1BC8AFF63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EE65782-3428-CA89-05EB-3962242832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8310A76-E640-BCA5-2634-2CD4A802F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26C0D-E9E3-2045-AC6B-163E82F443E9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691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E63362-B78E-AC48-9021-F9F704AE3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989D0F6-FCD1-324A-8139-A3C5F71421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AE67A0-9656-394E-9BF0-23960BAE5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2B043-1ACE-B54F-95AB-06738A346AF4}" type="datetimeFigureOut">
              <a:rPr lang="pl-PL" smtClean="0"/>
              <a:t>10.12.2025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07083DA-C3C0-9947-B75A-A54E3054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43ECA9-EDF2-ED42-843B-7EA63E20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1095B-64F8-EC45-87D9-E1A381BD5C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200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D47930-8E78-1D4D-A9AE-FDBADA7D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00919DB-860D-DF42-9A12-91F866C39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F3DD4A9-CC4A-5E42-8C0C-115910431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2B043-1ACE-B54F-95AB-06738A346AF4}" type="datetimeFigureOut">
              <a:rPr lang="pl-PL" smtClean="0"/>
              <a:t>10.12.2025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6F7562-1243-6D4C-B6DE-45253663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A46FEB1-F9ED-1547-A6D6-DE64578B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1095B-64F8-EC45-87D9-E1A381BD5C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9547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F9FAAF0-9A74-3F47-BAB2-26FFB27C9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E1F4493-13A7-A544-81AD-ABDC85757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9ABE94F-6130-7A44-8878-F27A0E757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2B043-1ACE-B54F-95AB-06738A346AF4}" type="datetimeFigureOut">
              <a:rPr lang="pl-PL" smtClean="0"/>
              <a:t>10.12.2025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F21D36F-14E9-304B-A18F-CAECE7FE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8048B04-85A6-294A-9684-9ACEF48C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1095B-64F8-EC45-87D9-E1A381BD5C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6189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dirty="0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89FEE3-84B2-4B48-9713-1A628CD97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6AD9D9-A73E-8C45-8ABF-40BCA7017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126105-5E9B-D141-85C6-1AF1D949D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2B043-1ACE-B54F-95AB-06738A346AF4}" type="datetimeFigureOut">
              <a:rPr lang="pl-PL" smtClean="0"/>
              <a:t>10.12.2025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430D0AD-8015-DD43-A97A-AC5D48EA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3D1EDB0-B313-B149-8A89-175B0722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1095B-64F8-EC45-87D9-E1A381BD5C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6639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5A4B17-F07E-4841-89D9-A71E1E34C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D4F47-E877-064E-BBE7-210335BAC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03AE58-5D1E-9B42-A09B-6DE86DFB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2B043-1ACE-B54F-95AB-06738A346AF4}" type="datetimeFigureOut">
              <a:rPr lang="pl-PL" smtClean="0"/>
              <a:t>10.12.2025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464A2A9-3DEA-FA49-AD0A-57B787382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E327D1-36D3-0A46-A6B0-51857C24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1095B-64F8-EC45-87D9-E1A381BD5C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562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EE2608-4F3A-1743-8201-77C96F320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EFEFA6-7EBD-D644-B645-68510FAD9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C4DF8D4-EA80-3C4B-BB49-27706D911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1E4495A-A993-8245-8365-8D598B2D4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2B043-1ACE-B54F-95AB-06738A346AF4}" type="datetimeFigureOut">
              <a:rPr lang="pl-PL" smtClean="0"/>
              <a:t>10.12.2025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F101F45-7A19-544F-9610-9E23EB15F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CA89905-59F3-7C46-8F2C-24C0B0872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1095B-64F8-EC45-87D9-E1A381BD5C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9974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9C1EC3-097A-974C-A1C7-279639A95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BDC49FC-0D48-844B-BEA9-946ACFBC0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26A25E8-9ED1-1D42-A9EB-0D2191998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C64AAA7-E37B-7847-8A84-7561A6F5A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70E49C1-5AE4-D244-976A-100A0703BE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8657F17-37AC-0C45-994C-0F714454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2B043-1ACE-B54F-95AB-06738A346AF4}" type="datetimeFigureOut">
              <a:rPr lang="pl-PL" smtClean="0"/>
              <a:t>10.12.2025</a:t>
            </a:fld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F6CC108-C17D-4C4F-A612-59503011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71A5DF4-EA2A-9846-A669-6BAC87022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1095B-64F8-EC45-87D9-E1A381BD5C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220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71F90D-3EB8-CB4F-B27F-CE3E30F6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A3C13F3-2B05-BD4C-BF0B-70B322CC0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2B043-1ACE-B54F-95AB-06738A346AF4}" type="datetimeFigureOut">
              <a:rPr lang="pl-PL" smtClean="0"/>
              <a:t>10.12.2025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D9C2179-321D-F549-921C-DA929B19E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1C1F293-A6BD-C047-9491-5621EF36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1095B-64F8-EC45-87D9-E1A381BD5C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03335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AEE05B2-EBE8-C141-94E6-D82E4BAED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2B043-1ACE-B54F-95AB-06738A346AF4}" type="datetimeFigureOut">
              <a:rPr lang="pl-PL" smtClean="0"/>
              <a:t>10.12.2025</a:t>
            </a:fld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1092FF2-DE30-704B-AEE5-9B269D58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2CCAB99-E326-8547-A55C-EEF85C59B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1095B-64F8-EC45-87D9-E1A381BD5C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317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895E48-E866-A845-9303-9FC73705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5D2BC2-C3A2-DE4E-819B-541AAD8D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93B4D-C0E3-C848-926D-04A38CC6D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D4979DE-4FCF-F043-8AA8-680CF7FE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2B043-1ACE-B54F-95AB-06738A346AF4}" type="datetimeFigureOut">
              <a:rPr lang="pl-PL" smtClean="0"/>
              <a:t>10.12.2025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2FAAC8C-8BED-1945-B223-06BB6D4CC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F62DF5F-F296-D94D-9B4D-51E7E328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1095B-64F8-EC45-87D9-E1A381BD5C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5275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0F3102-5AD0-0C47-BFE6-2816AAA6D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5E7BD10-C95B-C648-ABC9-7D1EAF0A3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7265EE3-C422-6F4B-89F7-0DAC43418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E11548D-F12C-7A4F-9F31-3AA3B1731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2B043-1ACE-B54F-95AB-06738A346AF4}" type="datetimeFigureOut">
              <a:rPr lang="pl-PL" smtClean="0"/>
              <a:t>10.12.2025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C7A9ABC-65F7-A74B-B61E-EF92C0D8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5649136-2A97-D543-8967-D3111ABD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1095B-64F8-EC45-87D9-E1A381BD5C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188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530ED08-378C-2F42-B373-73FB7AB49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38B36C-E0A6-5443-9A82-52FF841B1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B2186F9-5FC4-904F-8C51-9747194C11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2B043-1ACE-B54F-95AB-06738A346AF4}" type="datetimeFigureOut">
              <a:rPr lang="pl-PL" smtClean="0"/>
              <a:t>10.12.2025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EED7277-2CAD-D648-823F-A1369D878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EBBD5D6-A99D-154C-93F0-DD2EAE7F6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1095B-64F8-EC45-87D9-E1A381BD5CD6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80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1680F-3D3A-3287-1CB6-075D1949F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A4718580-58E3-107C-8654-3D2DE2703FB0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DAA8CAD9-1855-061E-3CA2-93F2678C3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431F04A7-FDA3-7F64-DA75-A5C236B1C61D}"/>
              </a:ext>
            </a:extLst>
          </p:cNvPr>
          <p:cNvSpPr/>
          <p:nvPr/>
        </p:nvSpPr>
        <p:spPr>
          <a:xfrm>
            <a:off x="-11431" y="3084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DAD09C-7AA4-102B-D548-A8FC7E633D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834" y="3591096"/>
            <a:ext cx="2848644" cy="2848644"/>
          </a:xfrm>
          <a:prstGeom prst="ellipse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A9889F9-DA48-B177-5D9D-00DC8D1E3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4731" y="2086764"/>
            <a:ext cx="3588103" cy="3588103"/>
          </a:xfrm>
          <a:prstGeom prst="ellipse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0B2C834-94D8-27D9-C5DA-9B11C31F8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0854" y="371987"/>
            <a:ext cx="4119746" cy="4119746"/>
          </a:xfrm>
          <a:prstGeom prst="ellipse">
            <a:avLst/>
          </a:prstGeom>
        </p:spPr>
      </p:pic>
      <p:pic>
        <p:nvPicPr>
          <p:cNvPr id="9" name="Dźwięk 8">
            <a:extLst>
              <a:ext uri="{FF2B5EF4-FFF2-40B4-BE49-F238E27FC236}">
                <a16:creationId xmlns:a16="http://schemas.microsoft.com/office/drawing/2014/main" id="{AB713521-BF04-E59C-C84F-927F58A3B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76"/>
    </mc:Choice>
    <mc:Fallback xmlns="">
      <p:transition spd="slow" advTm="32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14E13B-A023-6E3B-21D0-AFDCC39EC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7186596-2F91-1F83-D823-8335AE130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7" y="783167"/>
            <a:ext cx="5291666" cy="529166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69A0E06-D0DA-1D75-1BEB-A3628A7C367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289" b="8457"/>
          <a:stretch>
            <a:fillRect/>
          </a:stretch>
        </p:blipFill>
        <p:spPr>
          <a:xfrm>
            <a:off x="6256865" y="1940995"/>
            <a:ext cx="5291667" cy="2976009"/>
          </a:xfrm>
          <a:prstGeom prst="rect">
            <a:avLst/>
          </a:prstGeom>
        </p:spPr>
      </p:pic>
      <p:pic>
        <p:nvPicPr>
          <p:cNvPr id="5" name="Dźwięk 4">
            <a:extLst>
              <a:ext uri="{FF2B5EF4-FFF2-40B4-BE49-F238E27FC236}">
                <a16:creationId xmlns:a16="http://schemas.microsoft.com/office/drawing/2014/main" id="{8290A064-A819-574A-3CE5-BB43D23C2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4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0"/>
    </mc:Choice>
    <mc:Fallback xmlns="">
      <p:transition spd="slow" advTm="2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C985A-C294-104B-FE86-C8BFC1421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B72006F2-1CDF-0303-A365-7AAAA13284F5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13285F22-2F90-C9EA-D676-023B68DF5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603F56C4-007F-2A09-F32E-758AE0B10412}"/>
              </a:ext>
            </a:extLst>
          </p:cNvPr>
          <p:cNvSpPr/>
          <p:nvPr/>
        </p:nvSpPr>
        <p:spPr>
          <a:xfrm>
            <a:off x="-11431" y="3084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225F18E-7915-54F9-A062-C5A414AC35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63" y="185183"/>
            <a:ext cx="1679244" cy="1679244"/>
          </a:xfrm>
          <a:prstGeom prst="ellipse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35CD0C8-8AB3-6F27-D712-41D88FF6553A}"/>
              </a:ext>
            </a:extLst>
          </p:cNvPr>
          <p:cNvSpPr txBox="1"/>
          <p:nvPr/>
        </p:nvSpPr>
        <p:spPr>
          <a:xfrm>
            <a:off x="2295131" y="625636"/>
            <a:ext cx="5953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32032"/>
                </a:solidFill>
              </a:rPr>
              <a:t>Projekt aktywności PTKiPSM 2026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F217E27-7F82-E864-3AB8-B739A2AE36F9}"/>
              </a:ext>
            </a:extLst>
          </p:cNvPr>
          <p:cNvSpPr txBox="1"/>
          <p:nvPr/>
        </p:nvSpPr>
        <p:spPr>
          <a:xfrm>
            <a:off x="440907" y="2539130"/>
            <a:ext cx="9151480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Start nowej strony WWW Towarzystwa </a:t>
            </a:r>
            <a:r>
              <a:rPr lang="pl-PL" sz="2000" dirty="0">
                <a:solidFill>
                  <a:srgbClr val="0169AA"/>
                </a:solidFill>
              </a:rPr>
              <a:t>– początek 2026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Dokumenty rekomendacyjne i stanowiska </a:t>
            </a:r>
            <a:r>
              <a:rPr lang="pl-PL" sz="2000" dirty="0">
                <a:solidFill>
                  <a:srgbClr val="0169AA"/>
                </a:solidFill>
              </a:rPr>
              <a:t>– 01-12/2026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Akademia HPV PTKiPSM online, Edycja 5/2  </a:t>
            </a:r>
            <a:r>
              <a:rPr lang="pl-PL" sz="2000" dirty="0">
                <a:solidFill>
                  <a:srgbClr val="0169AA"/>
                </a:solidFill>
              </a:rPr>
              <a:t>– 03-06/2026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Szkoła Kolposkopii Standaryzowanej PTKiPSM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000" b="1" dirty="0">
                <a:solidFill>
                  <a:srgbClr val="0169AA"/>
                </a:solidFill>
              </a:rPr>
              <a:t>kurs online POZIOM 1 Teoria + Recertyfikacja P1/P2, Edycja 8/3 </a:t>
            </a:r>
            <a:r>
              <a:rPr lang="pl-PL" sz="2000" dirty="0">
                <a:solidFill>
                  <a:srgbClr val="0169AA"/>
                </a:solidFill>
              </a:rPr>
              <a:t>– 06-09/2026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000" b="1" dirty="0">
                <a:solidFill>
                  <a:srgbClr val="0169AA"/>
                </a:solidFill>
              </a:rPr>
              <a:t>kurs stacjonarny POZIOM 1 Praktyka, Edycja 2 </a:t>
            </a:r>
            <a:r>
              <a:rPr lang="pl-PL" sz="2000" dirty="0">
                <a:solidFill>
                  <a:srgbClr val="0169AA"/>
                </a:solidFill>
              </a:rPr>
              <a:t>– 10-11/2026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000" b="1" dirty="0">
                <a:solidFill>
                  <a:srgbClr val="0169AA"/>
                </a:solidFill>
              </a:rPr>
              <a:t>kurs online POZIOM 2 Teoria + Recertyfikacja P2, Edycja 3/1 </a:t>
            </a:r>
            <a:r>
              <a:rPr lang="pl-PL" sz="2000" dirty="0">
                <a:solidFill>
                  <a:srgbClr val="0169AA"/>
                </a:solidFill>
              </a:rPr>
              <a:t>– 11-12/2026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000" b="1" u="sng" dirty="0">
                <a:solidFill>
                  <a:srgbClr val="0169AA"/>
                </a:solidFill>
              </a:rPr>
              <a:t>kurs stacjonarny POZIOM 2 Praktyka, Edycja 1 </a:t>
            </a:r>
            <a:r>
              <a:rPr lang="pl-PL" sz="2000" u="sng" dirty="0">
                <a:solidFill>
                  <a:srgbClr val="0169AA"/>
                </a:solidFill>
              </a:rPr>
              <a:t>– 2026/2027 – </a:t>
            </a:r>
            <a:r>
              <a:rPr lang="pl-PL" sz="2000" b="1" u="sng" dirty="0">
                <a:solidFill>
                  <a:srgbClr val="0169AA"/>
                </a:solidFill>
              </a:rPr>
              <a:t>INAUGURACJA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endParaRPr lang="pl-PL" sz="2000" b="1" dirty="0">
              <a:solidFill>
                <a:srgbClr val="0169AA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920E82A-6FB9-7607-6850-D089F3C271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0320" y="185183"/>
            <a:ext cx="3243817" cy="3243817"/>
          </a:xfrm>
          <a:prstGeom prst="ellipse">
            <a:avLst/>
          </a:prstGeom>
        </p:spPr>
      </p:pic>
      <p:pic>
        <p:nvPicPr>
          <p:cNvPr id="8" name="Dźwięk 7">
            <a:extLst>
              <a:ext uri="{FF2B5EF4-FFF2-40B4-BE49-F238E27FC236}">
                <a16:creationId xmlns:a16="http://schemas.microsoft.com/office/drawing/2014/main" id="{70B20EFE-4837-EB6E-6F53-B003D33DF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0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33"/>
    </mc:Choice>
    <mc:Fallback xmlns="">
      <p:transition spd="slow" advTm="69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1F8DE-B595-18D5-3D11-A46529903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69A71838-245A-580B-848E-0F84EB434EED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EB219810-A6D5-C1D1-D84F-CAF46A336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A233BED-DD20-9D97-17DB-01543F1D1829}"/>
              </a:ext>
            </a:extLst>
          </p:cNvPr>
          <p:cNvSpPr/>
          <p:nvPr/>
        </p:nvSpPr>
        <p:spPr>
          <a:xfrm>
            <a:off x="-11431" y="3084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296E38D-7E4A-F33A-4160-5FB2148A3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63" y="185183"/>
            <a:ext cx="1679244" cy="1679244"/>
          </a:xfrm>
          <a:prstGeom prst="ellipse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2C6920A-E16C-C942-4DDC-CA2ECA1AA815}"/>
              </a:ext>
            </a:extLst>
          </p:cNvPr>
          <p:cNvSpPr txBox="1"/>
          <p:nvPr/>
        </p:nvSpPr>
        <p:spPr>
          <a:xfrm>
            <a:off x="2295131" y="625636"/>
            <a:ext cx="59532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32032"/>
                </a:solidFill>
              </a:rPr>
              <a:t>Projekt aktywności PTKiPSM 2026</a:t>
            </a:r>
            <a:br>
              <a:rPr lang="en-US" sz="3200" b="1" i="1" dirty="0">
                <a:solidFill>
                  <a:srgbClr val="132032"/>
                </a:solidFill>
              </a:rPr>
            </a:br>
            <a:r>
              <a:rPr lang="en-US" sz="3200" b="1" i="1" dirty="0">
                <a:solidFill>
                  <a:srgbClr val="132032"/>
                </a:solidFill>
              </a:rPr>
              <a:t>c.d.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A901983-A76E-06E8-E6EE-7D6BDA67557E}"/>
              </a:ext>
            </a:extLst>
          </p:cNvPr>
          <p:cNvSpPr txBox="1"/>
          <p:nvPr/>
        </p:nvSpPr>
        <p:spPr>
          <a:xfrm>
            <a:off x="440907" y="2539130"/>
            <a:ext cx="898104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Akademia Cytologa HPV PTKiPSM/PTDL 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000" b="1" dirty="0">
                <a:solidFill>
                  <a:srgbClr val="0169AA"/>
                </a:solidFill>
              </a:rPr>
              <a:t>kurs online POZIOM 0 Teoria + Recertyfikacja P1 INAUGURACJA </a:t>
            </a:r>
            <a:r>
              <a:rPr lang="pl-PL" sz="2000" dirty="0">
                <a:solidFill>
                  <a:srgbClr val="0169AA"/>
                </a:solidFill>
              </a:rPr>
              <a:t>– 2026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000" b="1" dirty="0">
                <a:solidFill>
                  <a:srgbClr val="0169AA"/>
                </a:solidFill>
              </a:rPr>
              <a:t>kurs stacjonarny POZIOM 1, Edycja 3 </a:t>
            </a:r>
            <a:r>
              <a:rPr lang="pl-PL" sz="2000" dirty="0">
                <a:solidFill>
                  <a:srgbClr val="0169AA"/>
                </a:solidFill>
              </a:rPr>
              <a:t>– w trakcie planowania</a:t>
            </a:r>
            <a:endParaRPr lang="pl-PL" sz="2000" b="1" dirty="0">
              <a:solidFill>
                <a:srgbClr val="0169AA"/>
              </a:solidFill>
            </a:endParaRP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000" b="1" dirty="0">
                <a:solidFill>
                  <a:srgbClr val="0169AA"/>
                </a:solidFill>
              </a:rPr>
              <a:t> kurs stacjonarny POZIOM 2, Edycja 1 INAUGURACJA </a:t>
            </a:r>
            <a:r>
              <a:rPr lang="pl-PL" sz="2000" dirty="0">
                <a:solidFill>
                  <a:srgbClr val="0169AA"/>
                </a:solidFill>
              </a:rPr>
              <a:t>– w trakcie planowania</a:t>
            </a:r>
          </a:p>
          <a:p>
            <a:pPr marL="342900" indent="-34290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INNE: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000" b="1" dirty="0">
                <a:solidFill>
                  <a:srgbClr val="0169AA"/>
                </a:solidFill>
              </a:rPr>
              <a:t>publikacje pełnotekstowe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000" b="1" dirty="0">
                <a:solidFill>
                  <a:srgbClr val="0169AA"/>
                </a:solidFill>
              </a:rPr>
              <a:t>wykłady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000" b="1" dirty="0">
                <a:solidFill>
                  <a:srgbClr val="0169AA"/>
                </a:solidFill>
              </a:rPr>
              <a:t>prezentacje ustne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endParaRPr lang="pl-PL" sz="2000" b="1" dirty="0">
              <a:solidFill>
                <a:srgbClr val="0169AA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0A61351-7AD6-B405-3798-0252CD7BA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0320" y="185183"/>
            <a:ext cx="3243817" cy="3243817"/>
          </a:xfrm>
          <a:prstGeom prst="ellipse">
            <a:avLst/>
          </a:prstGeom>
        </p:spPr>
      </p:pic>
      <p:pic>
        <p:nvPicPr>
          <p:cNvPr id="8" name="Dźwięk 7">
            <a:extLst>
              <a:ext uri="{FF2B5EF4-FFF2-40B4-BE49-F238E27FC236}">
                <a16:creationId xmlns:a16="http://schemas.microsoft.com/office/drawing/2014/main" id="{8ABB06B7-B170-6F4D-8290-29CD20CD4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E5DE5-DA6D-F670-53AB-F6E9A2E46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90745EDC-890E-6F29-7276-6BD7A49C0AB1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544E2379-A5F9-ADAB-4F94-AC2E990BE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3A4477B8-47C3-0F11-1634-A90A31235F0E}"/>
              </a:ext>
            </a:extLst>
          </p:cNvPr>
          <p:cNvSpPr/>
          <p:nvPr/>
        </p:nvSpPr>
        <p:spPr>
          <a:xfrm>
            <a:off x="-11431" y="3084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F528572-7EBD-E5E9-043D-608BACE9B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63" y="185183"/>
            <a:ext cx="1679244" cy="1679244"/>
          </a:xfrm>
          <a:prstGeom prst="ellipse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5B6CAD5-F605-F6CE-F7F9-F842AB7CEC0B}"/>
              </a:ext>
            </a:extLst>
          </p:cNvPr>
          <p:cNvSpPr txBox="1"/>
          <p:nvPr/>
        </p:nvSpPr>
        <p:spPr>
          <a:xfrm>
            <a:off x="2116604" y="625636"/>
            <a:ext cx="63519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32032"/>
                </a:solidFill>
              </a:rPr>
              <a:t>Szkoła Kolposkopii Standaryzowanej</a:t>
            </a:r>
            <a:br>
              <a:rPr lang="en-US" sz="3200" b="1" i="1" dirty="0">
                <a:solidFill>
                  <a:srgbClr val="132032"/>
                </a:solidFill>
              </a:rPr>
            </a:br>
            <a:r>
              <a:rPr lang="en-US" sz="3200" b="1" i="1" dirty="0">
                <a:solidFill>
                  <a:srgbClr val="132032"/>
                </a:solidFill>
              </a:rPr>
              <a:t>PTKiPSM 2025/2026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E468674-0B4D-A50D-ED34-3A29033C669C}"/>
              </a:ext>
            </a:extLst>
          </p:cNvPr>
          <p:cNvSpPr txBox="1"/>
          <p:nvPr/>
        </p:nvSpPr>
        <p:spPr>
          <a:xfrm>
            <a:off x="440907" y="2539130"/>
            <a:ext cx="9056903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400" b="1" dirty="0">
                <a:solidFill>
                  <a:srgbClr val="0169AA"/>
                </a:solidFill>
              </a:rPr>
              <a:t>Komitet Naukowy i Organizacyjny Kursów</a:t>
            </a:r>
            <a:br>
              <a:rPr lang="pl-PL" sz="2400" b="1" dirty="0">
                <a:solidFill>
                  <a:srgbClr val="0169AA"/>
                </a:solidFill>
              </a:rPr>
            </a:br>
            <a:r>
              <a:rPr lang="pl-PL" sz="2400" b="1" dirty="0">
                <a:solidFill>
                  <a:srgbClr val="0169AA"/>
                </a:solidFill>
              </a:rPr>
              <a:t>Projektu KOLPOSKOPIA 2020: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000" b="1" u="sng" dirty="0">
                <a:solidFill>
                  <a:srgbClr val="00B050"/>
                </a:solidFill>
              </a:rPr>
              <a:t>przedłuża certyfikację do końca 2026 </a:t>
            </a:r>
            <a:r>
              <a:rPr lang="pl-PL" sz="2000" b="1" dirty="0">
                <a:solidFill>
                  <a:srgbClr val="00B050"/>
                </a:solidFill>
              </a:rPr>
              <a:t>roku dla</a:t>
            </a:r>
          </a:p>
          <a:p>
            <a:pPr marL="1257300" lvl="2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pl-PL" sz="2000" b="1" dirty="0">
                <a:solidFill>
                  <a:srgbClr val="0169AA"/>
                </a:solidFill>
              </a:rPr>
              <a:t>Certyfikowanych Kolposkopistów PTKiPSM</a:t>
            </a:r>
          </a:p>
          <a:p>
            <a:pPr marL="1257300" lvl="2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pl-PL" sz="2000" b="1" dirty="0">
                <a:solidFill>
                  <a:srgbClr val="0169AA"/>
                </a:solidFill>
              </a:rPr>
              <a:t>oraz Certyfikowanych Kolposkopistów Zabiegowych PTKiPSM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000" b="1" dirty="0">
                <a:solidFill>
                  <a:srgbClr val="00B050"/>
                </a:solidFill>
              </a:rPr>
              <a:t>których certyfikacja kończy się w 2025 roku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pl-PL" sz="2000" b="1" dirty="0">
                <a:solidFill>
                  <a:srgbClr val="0169AA"/>
                </a:solidFill>
              </a:rPr>
              <a:t>WARUNKI:</a:t>
            </a:r>
          </a:p>
          <a:p>
            <a:pPr marL="1257300" lvl="2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pl-PL" sz="2000" b="1" u="sng" dirty="0">
                <a:solidFill>
                  <a:srgbClr val="00B050"/>
                </a:solidFill>
              </a:rPr>
              <a:t>uregulowanie zaległych składek członkowskich PTKiPSM do 31/12/2025</a:t>
            </a:r>
          </a:p>
          <a:p>
            <a:pPr marL="1257300" lvl="2" indent="-342900">
              <a:spcAft>
                <a:spcPts val="1200"/>
              </a:spcAft>
              <a:buFont typeface="Wingdings" pitchFamily="2" charset="2"/>
              <a:buChar char="v"/>
            </a:pPr>
            <a:r>
              <a:rPr lang="pl-PL" sz="2000" b="1" u="sng" dirty="0">
                <a:solidFill>
                  <a:srgbClr val="00B050"/>
                </a:solidFill>
              </a:rPr>
              <a:t>opłacenie składki za rok 2026 do 31/03/2026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E8EC945-E105-C29A-D0A2-0BB7EC3D8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0320" y="185183"/>
            <a:ext cx="3243817" cy="3243817"/>
          </a:xfrm>
          <a:prstGeom prst="ellipse">
            <a:avLst/>
          </a:prstGeom>
        </p:spPr>
      </p:pic>
      <p:sp>
        <p:nvSpPr>
          <p:cNvPr id="7" name="Prostokąt zaokrąglony 6">
            <a:extLst>
              <a:ext uri="{FF2B5EF4-FFF2-40B4-BE49-F238E27FC236}">
                <a16:creationId xmlns:a16="http://schemas.microsoft.com/office/drawing/2014/main" id="{4D3B68BC-43B3-CA3E-9E3D-E829F1F22F2B}"/>
              </a:ext>
            </a:extLst>
          </p:cNvPr>
          <p:cNvSpPr/>
          <p:nvPr/>
        </p:nvSpPr>
        <p:spPr>
          <a:xfrm>
            <a:off x="1210559" y="5653991"/>
            <a:ext cx="8298682" cy="1018826"/>
          </a:xfrm>
          <a:prstGeom prst="roundRect">
            <a:avLst/>
          </a:prstGeom>
          <a:noFill/>
          <a:ln w="57150">
            <a:solidFill>
              <a:srgbClr val="05A9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rostokąt zaokrąglony 7">
            <a:extLst>
              <a:ext uri="{FF2B5EF4-FFF2-40B4-BE49-F238E27FC236}">
                <a16:creationId xmlns:a16="http://schemas.microsoft.com/office/drawing/2014/main" id="{7A0FE025-DA4A-0D4E-A85A-D2F5BE8766C6}"/>
              </a:ext>
            </a:extLst>
          </p:cNvPr>
          <p:cNvSpPr/>
          <p:nvPr/>
        </p:nvSpPr>
        <p:spPr>
          <a:xfrm>
            <a:off x="1210559" y="3383231"/>
            <a:ext cx="5043434" cy="502969"/>
          </a:xfrm>
          <a:prstGeom prst="roundRect">
            <a:avLst/>
          </a:prstGeom>
          <a:noFill/>
          <a:ln w="57150">
            <a:solidFill>
              <a:srgbClr val="05A9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Dźwięk 10">
            <a:extLst>
              <a:ext uri="{FF2B5EF4-FFF2-40B4-BE49-F238E27FC236}">
                <a16:creationId xmlns:a16="http://schemas.microsoft.com/office/drawing/2014/main" id="{D424F867-0C17-7E76-3C56-8640280DF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5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89"/>
    </mc:Choice>
    <mc:Fallback xmlns="">
      <p:transition spd="slow" advTm="95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6F38C-EEA4-C316-371C-5D66B4197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806CF767-53CD-C9CA-6661-C77AFAF03924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3D4E6105-E2D9-3DDC-0AF5-8C284B08A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C7AEA611-EF40-E75F-63E2-311E90A6147B}"/>
              </a:ext>
            </a:extLst>
          </p:cNvPr>
          <p:cNvSpPr/>
          <p:nvPr/>
        </p:nvSpPr>
        <p:spPr>
          <a:xfrm>
            <a:off x="-11433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3343BFB-59F8-9B78-FA64-9EC346DF1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63" y="185183"/>
            <a:ext cx="1679244" cy="1679244"/>
          </a:xfrm>
          <a:prstGeom prst="ellipse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34A21D7-2692-1626-3A34-E229181495C5}"/>
              </a:ext>
            </a:extLst>
          </p:cNvPr>
          <p:cNvSpPr txBox="1"/>
          <p:nvPr/>
        </p:nvSpPr>
        <p:spPr>
          <a:xfrm>
            <a:off x="2104793" y="626053"/>
            <a:ext cx="79595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32032"/>
                </a:solidFill>
              </a:rPr>
              <a:t>Szkoła Kolposkopii Standaryzowanej PTKiPSM</a:t>
            </a:r>
            <a:br>
              <a:rPr lang="en-US" sz="3200" b="1" i="1" dirty="0">
                <a:solidFill>
                  <a:srgbClr val="132032"/>
                </a:solidFill>
              </a:rPr>
            </a:br>
            <a:r>
              <a:rPr lang="en-US" sz="3200" b="1" i="1" dirty="0">
                <a:solidFill>
                  <a:srgbClr val="132032"/>
                </a:solidFill>
              </a:rPr>
              <a:t>szkielet edukacyjny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827222AE-8015-8206-4BCC-57B0AF903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911925"/>
              </p:ext>
            </p:extLst>
          </p:nvPr>
        </p:nvGraphicFramePr>
        <p:xfrm>
          <a:off x="2019976" y="1864427"/>
          <a:ext cx="8129183" cy="4754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37327">
                  <a:extLst>
                    <a:ext uri="{9D8B030D-6E8A-4147-A177-3AD203B41FA5}">
                      <a16:colId xmlns:a16="http://schemas.microsoft.com/office/drawing/2014/main" val="52427645"/>
                    </a:ext>
                  </a:extLst>
                </a:gridCol>
                <a:gridCol w="3088640">
                  <a:extLst>
                    <a:ext uri="{9D8B030D-6E8A-4147-A177-3AD203B41FA5}">
                      <a16:colId xmlns:a16="http://schemas.microsoft.com/office/drawing/2014/main" val="2925304354"/>
                    </a:ext>
                  </a:extLst>
                </a:gridCol>
                <a:gridCol w="3103216">
                  <a:extLst>
                    <a:ext uri="{9D8B030D-6E8A-4147-A177-3AD203B41FA5}">
                      <a16:colId xmlns:a16="http://schemas.microsoft.com/office/drawing/2014/main" val="33231049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POZIOM 1 (P1T)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POZIOM 2 (P2T)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59926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TEORIA - ONLINE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601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DLA KOGO?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wszyscy aktywni uczestnicy profilaktyki RSM</a:t>
                      </a:r>
                    </a:p>
                    <a:p>
                      <a:pPr algn="ctr"/>
                      <a:r>
                        <a:rPr lang="en-US" u="sng" dirty="0">
                          <a:solidFill>
                            <a:srgbClr val="002060"/>
                          </a:solidFill>
                        </a:rPr>
                        <a:t>obligatoryjny dla kolposkopistów PTKiPSM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739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ZAKRES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precyzyjna HPV-zależna prewencja RSM</a:t>
                      </a:r>
                      <a:br>
                        <a:rPr lang="en-US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– 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fundamenty teoretyczne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wskazania i kwalifikacja do 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świadomej kolposkopii standaryzowanej</a:t>
                      </a:r>
                      <a:br>
                        <a:rPr lang="en-US" b="1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w strategii HPV-zależnej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precyzyjna HPV-zależna prewencja RSM</a:t>
                      </a:r>
                      <a:br>
                        <a:rPr lang="en-US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– 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teoria zaawansowana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wskazania i kwalifikacja do 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LLETZ/LEEP/CKC</a:t>
                      </a:r>
                      <a:br>
                        <a:rPr lang="en-US" b="1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oraz procedur ablacyjnych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w strategii HPV-zależnej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339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EGZAMIN ONLINE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TAK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155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TYTUŁ/CERTYFIKAT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CERTYFIKAT:</a:t>
                      </a:r>
                      <a:br>
                        <a:rPr lang="en-US" b="1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umiejętności teoretycznych</a:t>
                      </a:r>
                      <a:br>
                        <a:rPr lang="en-US" b="1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POZIOM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CERTYFIKAT:</a:t>
                      </a:r>
                      <a:br>
                        <a:rPr lang="en-US" b="1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umiejętności teoretycznych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POZIOM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873549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0CECECBE-0250-DDC3-441D-8512A7479FCA}"/>
              </a:ext>
            </a:extLst>
          </p:cNvPr>
          <p:cNvSpPr txBox="1"/>
          <p:nvPr/>
        </p:nvSpPr>
        <p:spPr>
          <a:xfrm>
            <a:off x="4939786" y="185183"/>
            <a:ext cx="2312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A9CB"/>
                </a:solidFill>
              </a:rPr>
              <a:t>info@ptkipsm.pl</a:t>
            </a:r>
          </a:p>
        </p:txBody>
      </p:sp>
      <p:pic>
        <p:nvPicPr>
          <p:cNvPr id="9" name="Dźwięk 8">
            <a:extLst>
              <a:ext uri="{FF2B5EF4-FFF2-40B4-BE49-F238E27FC236}">
                <a16:creationId xmlns:a16="http://schemas.microsoft.com/office/drawing/2014/main" id="{50465D01-AFE2-ED33-BF02-C15CB83F0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64"/>
    </mc:Choice>
    <mc:Fallback xmlns="">
      <p:transition spd="slow" advTm="36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D61DAE-6A61-7E48-F796-0CDE18AAA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CCB2344C-F22A-C25D-DDE9-8905AE839FA4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365635AD-FD0B-326D-4B68-87678F884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883606A9-465A-125B-0140-736CBD12925E}"/>
              </a:ext>
            </a:extLst>
          </p:cNvPr>
          <p:cNvSpPr/>
          <p:nvPr/>
        </p:nvSpPr>
        <p:spPr>
          <a:xfrm>
            <a:off x="-2286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6A00B006-7C47-936F-FC88-1F0820944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017122"/>
              </p:ext>
            </p:extLst>
          </p:nvPr>
        </p:nvGraphicFramePr>
        <p:xfrm>
          <a:off x="2032000" y="850047"/>
          <a:ext cx="8127999" cy="568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42855943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9082152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17833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POZIOM 1 (P1P)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POZIOM 2 (P2P)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00173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PRAKTYKA - STACJONARNIE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961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DLA KOGO?</a:t>
                      </a:r>
                      <a:br>
                        <a:rPr lang="en-US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u="sng" dirty="0">
                          <a:solidFill>
                            <a:srgbClr val="002060"/>
                          </a:solidFill>
                        </a:rPr>
                        <a:t>obligatoryjny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kolposkopiści</a:t>
                      </a:r>
                      <a:br>
                        <a:rPr lang="en-US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PTKiPSM/EFC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kolposkopiści zabiegowi PTKiPSM/EFC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03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ZAKRES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praktyczne umiejętności wykonania</a:t>
                      </a:r>
                      <a:br>
                        <a:rPr lang="en-US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świadomej kolposkopii standaryzowanej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w strategii HPV-zależnej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praktyczne umiejętności wykonania</a:t>
                      </a:r>
                      <a:br>
                        <a:rPr lang="en-US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ambulatoryjnych procedur ekscyzyjnych i ablacyjnych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w strategii HPV-zależnej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56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EGZAMIN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TAK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96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TYTUŁ/CERTYFIKAT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TYTUŁ:</a:t>
                      </a:r>
                      <a:br>
                        <a:rPr lang="en-US" b="1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CERTYFIKOWANY KOLPOSKOPISTA PTKiPSM/EFC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2060"/>
                          </a:solidFill>
                        </a:rPr>
                        <a:t>TYTUŁ:</a:t>
                      </a:r>
                      <a:br>
                        <a:rPr lang="en-US" b="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CERTYFIKOWANY KOLPOSKOPISTA ZABIEGOWY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PTKiPSM/EFC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083549"/>
                  </a:ext>
                </a:extLst>
              </a:tr>
              <a:tr h="1964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RECERTYFIKACJA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KURS P1 TEORIA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+ EGZAMIN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KURS P1 LUB P2 TEORIA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+ EGZAMIN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227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INTERWAŁ RECERTYFIKACJI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 LATA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36467"/>
                  </a:ext>
                </a:extLst>
              </a:tr>
            </a:tbl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B88514DA-C3D6-9440-5490-6DB55EC43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63" y="185183"/>
            <a:ext cx="1679244" cy="1679244"/>
          </a:xfrm>
          <a:prstGeom prst="ellipse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467760D-0B8D-22E0-32C0-717E3A67A0BF}"/>
              </a:ext>
            </a:extLst>
          </p:cNvPr>
          <p:cNvSpPr txBox="1"/>
          <p:nvPr/>
        </p:nvSpPr>
        <p:spPr>
          <a:xfrm>
            <a:off x="4939786" y="185183"/>
            <a:ext cx="2312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A9CB"/>
                </a:solidFill>
              </a:rPr>
              <a:t>info@ptkipsm.pl</a:t>
            </a:r>
          </a:p>
        </p:txBody>
      </p:sp>
      <p:pic>
        <p:nvPicPr>
          <p:cNvPr id="7" name="Dźwięk 6">
            <a:extLst>
              <a:ext uri="{FF2B5EF4-FFF2-40B4-BE49-F238E27FC236}">
                <a16:creationId xmlns:a16="http://schemas.microsoft.com/office/drawing/2014/main" id="{CF31B76C-BEE8-534F-3194-29AAFD8AC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"/>
    </mc:Choice>
    <mc:Fallback xmlns="">
      <p:transition spd="slow" advTm="2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16F7AC-3AB8-9959-2E52-8272B1C9E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B791F499-1A51-E727-FE1F-C45620A9EB07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45523BB3-BD5C-F9EE-A302-B61CC1C08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6E4C5767-559F-8672-3609-34E8E85B5622}"/>
              </a:ext>
            </a:extLst>
          </p:cNvPr>
          <p:cNvSpPr/>
          <p:nvPr/>
        </p:nvSpPr>
        <p:spPr>
          <a:xfrm>
            <a:off x="-595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30C3C3C-1F3E-562A-059D-D142FDABAC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691471"/>
              </p:ext>
            </p:extLst>
          </p:nvPr>
        </p:nvGraphicFramePr>
        <p:xfrm>
          <a:off x="2030814" y="1309444"/>
          <a:ext cx="8129183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48411">
                  <a:extLst>
                    <a:ext uri="{9D8B030D-6E8A-4147-A177-3AD203B41FA5}">
                      <a16:colId xmlns:a16="http://schemas.microsoft.com/office/drawing/2014/main" val="5242764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6316112"/>
                    </a:ext>
                  </a:extLst>
                </a:gridCol>
                <a:gridCol w="2751872">
                  <a:extLst>
                    <a:ext uri="{9D8B030D-6E8A-4147-A177-3AD203B41FA5}">
                      <a16:colId xmlns:a16="http://schemas.microsoft.com/office/drawing/2014/main" val="2189645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POZIOM 1 (P1R)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POZIOM 2 (P2R)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59926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RECERTYFIKACJA - TEORIA ONLINE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601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EGZAMIN ONLINE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TAK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155558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73E8C9BD-2F2D-C888-39E0-8948FB0FA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754399"/>
              </p:ext>
            </p:extLst>
          </p:nvPr>
        </p:nvGraphicFramePr>
        <p:xfrm>
          <a:off x="2031998" y="2545003"/>
          <a:ext cx="8127999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42855943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9082152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17833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DLA KOGO?</a:t>
                      </a:r>
                      <a:br>
                        <a:rPr lang="en-US" dirty="0"/>
                      </a:br>
                      <a:r>
                        <a:rPr lang="en-US" u="sng" dirty="0"/>
                        <a:t>obligatoryjny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Certyfikowani Kolposkopiści</a:t>
                      </a:r>
                      <a:br>
                        <a:rPr lang="en-US" dirty="0"/>
                      </a:br>
                      <a:r>
                        <a:rPr lang="en-US" dirty="0"/>
                        <a:t>PTKiPSM/EFC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Certyfikowani Kolposkopiści Zabiegowi PTKiPSM/EFC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03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TYTUŁ/CERTYFIKAT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CERTYFIKOWANY KOLPOSKOPISTA PTKiPSM/EFC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CERTYFIKOWANY KOLPOSKOPISTA ZABIEGOWY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PTKiPSM/EFC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083549"/>
                  </a:ext>
                </a:extLst>
              </a:tr>
              <a:tr h="1964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RECERTYFIKACJA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KURS P1 TEORIA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+ EGZAMIN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KURS P1 LUB P2 TEORIA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+ EGZAMIN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227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INTERWAŁ RECERTYFIKACJI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 LATA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36467"/>
                  </a:ext>
                </a:extLst>
              </a:tr>
            </a:tbl>
          </a:graphicData>
        </a:graphic>
      </p:graphicFrame>
      <p:sp>
        <p:nvSpPr>
          <p:cNvPr id="7" name="Prostokąt zaokrąglony 6">
            <a:extLst>
              <a:ext uri="{FF2B5EF4-FFF2-40B4-BE49-F238E27FC236}">
                <a16:creationId xmlns:a16="http://schemas.microsoft.com/office/drawing/2014/main" id="{CEEC40AE-A17D-9A00-CD46-D39EE5969C50}"/>
              </a:ext>
            </a:extLst>
          </p:cNvPr>
          <p:cNvSpPr/>
          <p:nvPr/>
        </p:nvSpPr>
        <p:spPr>
          <a:xfrm>
            <a:off x="2030816" y="1676351"/>
            <a:ext cx="8127999" cy="360990"/>
          </a:xfrm>
          <a:prstGeom prst="roundRect">
            <a:avLst/>
          </a:prstGeom>
          <a:noFill/>
          <a:ln w="57150">
            <a:solidFill>
              <a:srgbClr val="6FB4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9978EE3-70F7-F785-12E4-1E1891FBC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99" y="203655"/>
            <a:ext cx="1679244" cy="1679244"/>
          </a:xfrm>
          <a:prstGeom prst="ellipse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A9693A5-6130-A801-16FB-07544B87305D}"/>
              </a:ext>
            </a:extLst>
          </p:cNvPr>
          <p:cNvSpPr txBox="1"/>
          <p:nvPr/>
        </p:nvSpPr>
        <p:spPr>
          <a:xfrm>
            <a:off x="4939786" y="185183"/>
            <a:ext cx="2312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A9CB"/>
                </a:solidFill>
              </a:rPr>
              <a:t>info@ptkipsm.pl</a:t>
            </a:r>
          </a:p>
        </p:txBody>
      </p:sp>
      <p:pic>
        <p:nvPicPr>
          <p:cNvPr id="10" name="Dźwięk 9">
            <a:extLst>
              <a:ext uri="{FF2B5EF4-FFF2-40B4-BE49-F238E27FC236}">
                <a16:creationId xmlns:a16="http://schemas.microsoft.com/office/drawing/2014/main" id="{76818CA6-A8B8-4C2B-5384-8DDA2528D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0"/>
    </mc:Choice>
    <mc:Fallback xmlns="">
      <p:transition spd="slow" advTm="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750BEF-7F0E-5CE7-1C2B-EB197EAB4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30FE5A46-85F6-3981-E097-0BCCA97BEE79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AF2E48F4-2964-48FD-A6B8-30833DD84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8A89302D-668E-D207-12F7-F580889B5F3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8AB68AC-8001-5C13-28D7-B310A0AA9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486654"/>
              </p:ext>
            </p:extLst>
          </p:nvPr>
        </p:nvGraphicFramePr>
        <p:xfrm>
          <a:off x="2030814" y="1309444"/>
          <a:ext cx="8129183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48411">
                  <a:extLst>
                    <a:ext uri="{9D8B030D-6E8A-4147-A177-3AD203B41FA5}">
                      <a16:colId xmlns:a16="http://schemas.microsoft.com/office/drawing/2014/main" val="5242764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6316112"/>
                    </a:ext>
                  </a:extLst>
                </a:gridCol>
                <a:gridCol w="2751872">
                  <a:extLst>
                    <a:ext uri="{9D8B030D-6E8A-4147-A177-3AD203B41FA5}">
                      <a16:colId xmlns:a16="http://schemas.microsoft.com/office/drawing/2014/main" val="2189645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POZIOM 1 (P1R)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POZIOM 2 (P2R)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59926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RECERTYFIKACJA - TEORIA ONLINE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601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EGZAMIN ONLINE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TAK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155558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9BB31751-AEFD-44C0-C7DF-FF1A05700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629953"/>
              </p:ext>
            </p:extLst>
          </p:nvPr>
        </p:nvGraphicFramePr>
        <p:xfrm>
          <a:off x="2031998" y="2545003"/>
          <a:ext cx="8127999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42855943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9082152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17833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DLA KOGO?</a:t>
                      </a:r>
                      <a:br>
                        <a:rPr lang="en-US" dirty="0"/>
                      </a:br>
                      <a:r>
                        <a:rPr lang="en-US" u="sng" dirty="0"/>
                        <a:t>obligatoryjny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Certyfikowani Kolposkopiści</a:t>
                      </a:r>
                      <a:br>
                        <a:rPr lang="en-US" dirty="0"/>
                      </a:br>
                      <a:r>
                        <a:rPr lang="en-US" dirty="0"/>
                        <a:t>PTKiPSM/EFC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Certyfikowani Kolposkopiści Zabiegowi PTKiPSM/EFC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03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TYTUŁ/CERTYFIKAT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CERTYFIKOWANY KOLPOSKOPISTA PTKiPSM/EFC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CERTYFIKOWANY KOLPOSKOPISTA ZABIEGOWY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PTKiPSM/EFC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083549"/>
                  </a:ext>
                </a:extLst>
              </a:tr>
              <a:tr h="1964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RECERTYFIKACJA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002060"/>
                          </a:solidFill>
                        </a:rPr>
                        <a:t>KURS P1 TEORIA</a:t>
                      </a:r>
                    </a:p>
                    <a:p>
                      <a:pPr algn="ctr"/>
                      <a:r>
                        <a:rPr lang="en-US" u="sng" dirty="0">
                          <a:solidFill>
                            <a:srgbClr val="002060"/>
                          </a:solidFill>
                        </a:rPr>
                        <a:t>+ EGZAMIN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KURS P1 LUB P2 TEORIA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+ EGZAMIN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227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INTERWAŁ RECERTYFIKACJI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 LATA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36467"/>
                  </a:ext>
                </a:extLst>
              </a:tr>
            </a:tbl>
          </a:graphicData>
        </a:graphic>
      </p:graphicFrame>
      <p:sp>
        <p:nvSpPr>
          <p:cNvPr id="7" name="Prostokąt zaokrąglony 6">
            <a:extLst>
              <a:ext uri="{FF2B5EF4-FFF2-40B4-BE49-F238E27FC236}">
                <a16:creationId xmlns:a16="http://schemas.microsoft.com/office/drawing/2014/main" id="{48C28652-AD78-DAE5-6E74-1F092E7C967F}"/>
              </a:ext>
            </a:extLst>
          </p:cNvPr>
          <p:cNvSpPr/>
          <p:nvPr/>
        </p:nvSpPr>
        <p:spPr>
          <a:xfrm>
            <a:off x="2030816" y="1676351"/>
            <a:ext cx="8127999" cy="360990"/>
          </a:xfrm>
          <a:prstGeom prst="roundRect">
            <a:avLst/>
          </a:prstGeom>
          <a:noFill/>
          <a:ln w="57150">
            <a:solidFill>
              <a:srgbClr val="6FB4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rostokąt zaokrąglony 7">
            <a:extLst>
              <a:ext uri="{FF2B5EF4-FFF2-40B4-BE49-F238E27FC236}">
                <a16:creationId xmlns:a16="http://schemas.microsoft.com/office/drawing/2014/main" id="{CE1F69E5-ECBE-6A29-F98A-945E1DE7C9D2}"/>
              </a:ext>
            </a:extLst>
          </p:cNvPr>
          <p:cNvSpPr/>
          <p:nvPr/>
        </p:nvSpPr>
        <p:spPr>
          <a:xfrm>
            <a:off x="4717915" y="2545002"/>
            <a:ext cx="2762655" cy="2756671"/>
          </a:xfrm>
          <a:prstGeom prst="roundRect">
            <a:avLst/>
          </a:prstGeom>
          <a:noFill/>
          <a:ln w="57150">
            <a:solidFill>
              <a:srgbClr val="6FB4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D89AD98-265F-A7E3-BC4C-E010CCE00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63" y="185183"/>
            <a:ext cx="1679244" cy="1679244"/>
          </a:xfrm>
          <a:prstGeom prst="ellipse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00FB351-AA57-0521-EDD9-76FEDC5E42CD}"/>
              </a:ext>
            </a:extLst>
          </p:cNvPr>
          <p:cNvSpPr txBox="1"/>
          <p:nvPr/>
        </p:nvSpPr>
        <p:spPr>
          <a:xfrm>
            <a:off x="4939786" y="185183"/>
            <a:ext cx="2312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A9CB"/>
                </a:solidFill>
              </a:rPr>
              <a:t>info@ptkipsm.pl</a:t>
            </a:r>
          </a:p>
        </p:txBody>
      </p:sp>
      <p:pic>
        <p:nvPicPr>
          <p:cNvPr id="11" name="Dźwięk 10">
            <a:extLst>
              <a:ext uri="{FF2B5EF4-FFF2-40B4-BE49-F238E27FC236}">
                <a16:creationId xmlns:a16="http://schemas.microsoft.com/office/drawing/2014/main" id="{4C1D37B8-AB93-E2CA-CEBD-72F1DD7CC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"/>
    </mc:Choice>
    <mc:Fallback xmlns="">
      <p:transition spd="slow" advTm="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71C867-7876-3FD6-E884-E0A4F09AE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E6FDFA47-C9A7-292F-4527-E211DAB84363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3B1E71BC-F634-DDA0-FB30-216FE688E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AC07D3C-7AFB-82E5-0E91-702F5636454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22E6C680-CA5C-ACF1-0A87-504533376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160403"/>
              </p:ext>
            </p:extLst>
          </p:nvPr>
        </p:nvGraphicFramePr>
        <p:xfrm>
          <a:off x="2030814" y="1309444"/>
          <a:ext cx="8129183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48411">
                  <a:extLst>
                    <a:ext uri="{9D8B030D-6E8A-4147-A177-3AD203B41FA5}">
                      <a16:colId xmlns:a16="http://schemas.microsoft.com/office/drawing/2014/main" val="5242764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6316112"/>
                    </a:ext>
                  </a:extLst>
                </a:gridCol>
                <a:gridCol w="2751872">
                  <a:extLst>
                    <a:ext uri="{9D8B030D-6E8A-4147-A177-3AD203B41FA5}">
                      <a16:colId xmlns:a16="http://schemas.microsoft.com/office/drawing/2014/main" val="2189645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POZIOM 1 (P1R)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POZIOM 2 (P2R)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59926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RECERTYFIKACJA - TEORIA ONLINE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601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EGZAMIN ONLINE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TAK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155558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0A8C33F7-A313-E836-D195-D3450986D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356652"/>
              </p:ext>
            </p:extLst>
          </p:nvPr>
        </p:nvGraphicFramePr>
        <p:xfrm>
          <a:off x="2031998" y="2545003"/>
          <a:ext cx="8127999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42855943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9082152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17833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DLA KOGO?</a:t>
                      </a:r>
                      <a:br>
                        <a:rPr lang="en-US" dirty="0"/>
                      </a:br>
                      <a:r>
                        <a:rPr lang="en-US" u="sng" dirty="0"/>
                        <a:t>obligatoryjny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Certyfikowani Kolposkopiści</a:t>
                      </a:r>
                      <a:br>
                        <a:rPr lang="en-US" dirty="0"/>
                      </a:br>
                      <a:r>
                        <a:rPr lang="en-US" dirty="0"/>
                        <a:t>PTKiPSM/EFC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Certyfikowani Kolposkopiści Zabiegowi PTKiPSM/EFC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03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TYTUŁ/CERTYFIKAT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CERTYFIKOWANY KOLPOSKOPISTA PTKiPSM/EFC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CERTYFIKOWANY KOLPOSKOPISTA ZABIEGOWY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PTKiPSM/EFC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083549"/>
                  </a:ext>
                </a:extLst>
              </a:tr>
              <a:tr h="19643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RECERTYFIKACJA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KURS P1 TEORIA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+ EGZAMIN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solidFill>
                            <a:srgbClr val="002060"/>
                          </a:solidFill>
                        </a:rPr>
                        <a:t>KURS P1 LUB P2 TEORIA</a:t>
                      </a:r>
                    </a:p>
                    <a:p>
                      <a:pPr algn="ctr"/>
                      <a:r>
                        <a:rPr lang="en-US" u="sng" dirty="0">
                          <a:solidFill>
                            <a:srgbClr val="002060"/>
                          </a:solidFill>
                        </a:rPr>
                        <a:t>+ EGZAMIN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227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INTERWAŁ RECERTYFIKACJI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 LATA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36467"/>
                  </a:ext>
                </a:extLst>
              </a:tr>
            </a:tbl>
          </a:graphicData>
        </a:graphic>
      </p:graphicFrame>
      <p:sp>
        <p:nvSpPr>
          <p:cNvPr id="7" name="Prostokąt zaokrąglony 6">
            <a:extLst>
              <a:ext uri="{FF2B5EF4-FFF2-40B4-BE49-F238E27FC236}">
                <a16:creationId xmlns:a16="http://schemas.microsoft.com/office/drawing/2014/main" id="{7CD278F6-61D1-A072-5976-A8C4C27F9A6B}"/>
              </a:ext>
            </a:extLst>
          </p:cNvPr>
          <p:cNvSpPr/>
          <p:nvPr/>
        </p:nvSpPr>
        <p:spPr>
          <a:xfrm>
            <a:off x="2030816" y="1676351"/>
            <a:ext cx="8127999" cy="360990"/>
          </a:xfrm>
          <a:prstGeom prst="roundRect">
            <a:avLst/>
          </a:prstGeom>
          <a:noFill/>
          <a:ln w="57150">
            <a:solidFill>
              <a:srgbClr val="6FB4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rostokąt zaokrąglony 7">
            <a:extLst>
              <a:ext uri="{FF2B5EF4-FFF2-40B4-BE49-F238E27FC236}">
                <a16:creationId xmlns:a16="http://schemas.microsoft.com/office/drawing/2014/main" id="{89B4B5F8-F3A4-755B-561C-0CDDC021AD96}"/>
              </a:ext>
            </a:extLst>
          </p:cNvPr>
          <p:cNvSpPr/>
          <p:nvPr/>
        </p:nvSpPr>
        <p:spPr>
          <a:xfrm>
            <a:off x="7451558" y="2536981"/>
            <a:ext cx="2732106" cy="2773928"/>
          </a:xfrm>
          <a:prstGeom prst="roundRect">
            <a:avLst/>
          </a:prstGeom>
          <a:noFill/>
          <a:ln w="57150">
            <a:solidFill>
              <a:srgbClr val="6FB4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874F876-6AC9-9C5A-6788-71CC21607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63" y="185183"/>
            <a:ext cx="1679244" cy="1679244"/>
          </a:xfrm>
          <a:prstGeom prst="ellipse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251A8DE-2BE6-353F-80C2-B01D562D2374}"/>
              </a:ext>
            </a:extLst>
          </p:cNvPr>
          <p:cNvSpPr txBox="1"/>
          <p:nvPr/>
        </p:nvSpPr>
        <p:spPr>
          <a:xfrm>
            <a:off x="4939786" y="185183"/>
            <a:ext cx="2312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A9CB"/>
                </a:solidFill>
              </a:rPr>
              <a:t>info@ptkipsm.pl</a:t>
            </a:r>
          </a:p>
        </p:txBody>
      </p:sp>
      <p:pic>
        <p:nvPicPr>
          <p:cNvPr id="11" name="Dźwięk 10">
            <a:extLst>
              <a:ext uri="{FF2B5EF4-FFF2-40B4-BE49-F238E27FC236}">
                <a16:creationId xmlns:a16="http://schemas.microsoft.com/office/drawing/2014/main" id="{5DD41192-94D2-A101-5BE1-51A1DA9FF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"/>
    </mc:Choice>
    <mc:Fallback xmlns="">
      <p:transition spd="slow" advTm="2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C7D94-E921-14BB-D428-89E95D87F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9A559D1C-522C-2458-DBC6-87CE16485B9D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E5D3D95-F419-C6ED-2A02-060753486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AE0C22D-1276-8F5C-78B4-6050D927F05F}"/>
              </a:ext>
            </a:extLst>
          </p:cNvPr>
          <p:cNvSpPr/>
          <p:nvPr/>
        </p:nvSpPr>
        <p:spPr>
          <a:xfrm>
            <a:off x="-1040" y="3084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 descr="Obraz zawierający Grafika, projekt graficzny, clipart, krąg&#10;&#10;Opis wygenerowany automatycznie">
            <a:extLst>
              <a:ext uri="{FF2B5EF4-FFF2-40B4-BE49-F238E27FC236}">
                <a16:creationId xmlns:a16="http://schemas.microsoft.com/office/drawing/2014/main" id="{10E47AD4-DA1D-BDB9-94F1-E20C15AC8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8262" y="3626224"/>
            <a:ext cx="3722686" cy="2608379"/>
          </a:xfrm>
          <a:prstGeom prst="rect">
            <a:avLst/>
          </a:prstGeom>
        </p:spPr>
      </p:pic>
      <p:pic>
        <p:nvPicPr>
          <p:cNvPr id="5" name="Obraz 4" descr="Obraz zawierający Grafika, Czcionka, zrzut ekranu, projekt graficzny&#10;&#10;Opis wygenerowany automatycznie">
            <a:extLst>
              <a:ext uri="{FF2B5EF4-FFF2-40B4-BE49-F238E27FC236}">
                <a16:creationId xmlns:a16="http://schemas.microsoft.com/office/drawing/2014/main" id="{E1F44768-8A77-AEF6-8470-0D13491EC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635" y="3919510"/>
            <a:ext cx="4575458" cy="200099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3CB5854-B6E8-E958-6909-052FAD1B3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171" y="623397"/>
            <a:ext cx="3479577" cy="3479577"/>
          </a:xfrm>
          <a:prstGeom prst="ellipse">
            <a:avLst/>
          </a:prstGeom>
        </p:spPr>
      </p:pic>
      <p:pic>
        <p:nvPicPr>
          <p:cNvPr id="7" name="Dźwięk 6">
            <a:extLst>
              <a:ext uri="{FF2B5EF4-FFF2-40B4-BE49-F238E27FC236}">
                <a16:creationId xmlns:a16="http://schemas.microsoft.com/office/drawing/2014/main" id="{D55703A2-B3E5-BE76-7CF2-92B18EF23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88"/>
    </mc:Choice>
    <mc:Fallback xmlns="">
      <p:transition spd="slow" advTm="30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615A8-499C-22E2-C383-9E4B15A3F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79DD9A1E-6B6A-4747-15E6-29D932BE410F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09B3BF30-A8A6-AFBA-9B94-434669FDB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11E6A7EB-3633-1A8C-C321-FA24BB45108B}"/>
              </a:ext>
            </a:extLst>
          </p:cNvPr>
          <p:cNvSpPr/>
          <p:nvPr/>
        </p:nvSpPr>
        <p:spPr>
          <a:xfrm>
            <a:off x="-11431" y="3084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4B3B46A-FBD4-C592-B8EC-D8F9A6C57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7869" y="4083478"/>
            <a:ext cx="2356262" cy="2356262"/>
          </a:xfrm>
          <a:prstGeom prst="ellipse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AA738AB-1D1D-6D91-E61C-D823F965A56C}"/>
              </a:ext>
            </a:extLst>
          </p:cNvPr>
          <p:cNvSpPr txBox="1"/>
          <p:nvPr/>
        </p:nvSpPr>
        <p:spPr>
          <a:xfrm>
            <a:off x="337565" y="3084"/>
            <a:ext cx="11494007" cy="392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5A9CB"/>
                </a:solidFill>
              </a:rPr>
              <a:t>POLSKI ORYGINALNY MODEL HYBRYDOWY</a:t>
            </a:r>
          </a:p>
          <a:p>
            <a:pPr algn="just">
              <a:lnSpc>
                <a:spcPct val="150000"/>
              </a:lnSpc>
            </a:pPr>
            <a:r>
              <a:rPr lang="en-US" sz="2000" b="1" i="1" dirty="0">
                <a:solidFill>
                  <a:srgbClr val="002060"/>
                </a:solidFill>
              </a:rPr>
              <a:t>od PODSTAWOWEGO modelu program</a:t>
            </a:r>
            <a:r>
              <a:rPr lang="pl-PL" sz="2000" b="1" i="1" dirty="0">
                <a:solidFill>
                  <a:srgbClr val="002060"/>
                </a:solidFill>
              </a:rPr>
              <a:t>u</a:t>
            </a:r>
            <a:r>
              <a:rPr lang="en-US" sz="2000" b="1" i="1" dirty="0">
                <a:solidFill>
                  <a:srgbClr val="002060"/>
                </a:solidFill>
              </a:rPr>
              <a:t> publicznego (</a:t>
            </a:r>
            <a:r>
              <a:rPr lang="pl-PL" sz="2000" b="1" i="1" noProof="0" dirty="0">
                <a:solidFill>
                  <a:srgbClr val="002060"/>
                </a:solidFill>
              </a:rPr>
              <a:t>pierwotny</a:t>
            </a:r>
            <a:r>
              <a:rPr lang="en-US" sz="2000" b="1" i="1" dirty="0">
                <a:solidFill>
                  <a:srgbClr val="002060"/>
                </a:solidFill>
              </a:rPr>
              <a:t> test cHPV z ograniczonym genotypowaniem)</a:t>
            </a:r>
          </a:p>
          <a:p>
            <a:pPr algn="just">
              <a:lnSpc>
                <a:spcPct val="150000"/>
              </a:lnSpc>
            </a:pPr>
            <a:r>
              <a:rPr lang="en-US" sz="2000" b="1" i="1" dirty="0">
                <a:solidFill>
                  <a:srgbClr val="002060"/>
                </a:solidFill>
              </a:rPr>
              <a:t>do ROZSZERZONEGO </a:t>
            </a:r>
            <a:r>
              <a:rPr lang="en-US" sz="2000" b="1" i="1" u="sng" dirty="0">
                <a:solidFill>
                  <a:srgbClr val="002060"/>
                </a:solidFill>
              </a:rPr>
              <a:t>precyzyjnej prewencji</a:t>
            </a:r>
            <a:r>
              <a:rPr lang="en-US" sz="2000" b="1" i="1" dirty="0">
                <a:solidFill>
                  <a:srgbClr val="002060"/>
                </a:solidFill>
              </a:rPr>
              <a:t> z wysokoczułymi biomarkerami ryzyka HSIL/CIN2+ w modelu p</a:t>
            </a:r>
            <a:r>
              <a:rPr lang="pl-PL" sz="2000" b="1" i="1" dirty="0">
                <a:solidFill>
                  <a:srgbClr val="002060"/>
                </a:solidFill>
              </a:rPr>
              <a:t>ierwotnym</a:t>
            </a:r>
            <a:r>
              <a:rPr lang="en-US" sz="2000" b="1" i="1" dirty="0">
                <a:solidFill>
                  <a:srgbClr val="002060"/>
                </a:solidFill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i="1" dirty="0">
                <a:solidFill>
                  <a:srgbClr val="4372C4"/>
                </a:solidFill>
              </a:rPr>
              <a:t>informatywny cHPV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i="1" dirty="0">
                <a:solidFill>
                  <a:srgbClr val="4372C4"/>
                </a:solidFill>
              </a:rPr>
              <a:t>świadoma cytopatologia (LBC i/lub DS)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1" i="1" dirty="0">
                <a:solidFill>
                  <a:srgbClr val="4372C4"/>
                </a:solidFill>
              </a:rPr>
              <a:t>świadoma kolposkopia (standaryzowana w postępowaniu opartym o wartość ryzyka HSIL/CIN3+)</a:t>
            </a:r>
          </a:p>
        </p:txBody>
      </p:sp>
      <p:pic>
        <p:nvPicPr>
          <p:cNvPr id="7" name="Dźwięk 6">
            <a:extLst>
              <a:ext uri="{FF2B5EF4-FFF2-40B4-BE49-F238E27FC236}">
                <a16:creationId xmlns:a16="http://schemas.microsoft.com/office/drawing/2014/main" id="{46194508-3AE6-4AB3-9333-33811A176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33"/>
    </mc:Choice>
    <mc:Fallback xmlns="">
      <p:transition spd="slow" advTm="37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370075-67A9-F415-3A77-47C644835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D18E5E3-A9A1-B116-7B04-340267D674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B633452-E0FF-8765-E9D4-FD06024A3705}"/>
              </a:ext>
            </a:extLst>
          </p:cNvPr>
          <p:cNvSpPr txBox="1"/>
          <p:nvPr/>
        </p:nvSpPr>
        <p:spPr>
          <a:xfrm>
            <a:off x="591065" y="659799"/>
            <a:ext cx="10189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1" u="none" strike="noStrike" kern="1200" cap="none" spc="0" normalizeH="0" baseline="0" noProof="0" dirty="0">
                <a:ln>
                  <a:noFill/>
                </a:ln>
                <a:solidFill>
                  <a:srgbClr val="D4AF6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 prevention </a:t>
            </a:r>
            <a:r>
              <a:rPr kumimoji="0" lang="pl-PL" sz="2800" b="0" i="1" u="none" strike="noStrike" kern="1200" cap="none" spc="0" normalizeH="0" baseline="0" noProof="0" dirty="0">
                <a:ln>
                  <a:noFill/>
                </a:ln>
                <a:solidFill>
                  <a:srgbClr val="D4AF6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— A Field for Eagles or a Challenge We All Face?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1A9FF1D-3AB3-1621-1429-32086AA90B15}"/>
              </a:ext>
            </a:extLst>
          </p:cNvPr>
          <p:cNvSpPr txBox="1"/>
          <p:nvPr/>
        </p:nvSpPr>
        <p:spPr>
          <a:xfrm>
            <a:off x="3171825" y="6509583"/>
            <a:ext cx="8863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White-tailed eagle over the Milicz Ponds near Wroclaw — the royal bird from Poland’s coat of arms (Idalia Skalska / Stawy Milickie S.A.)</a:t>
            </a:r>
          </a:p>
        </p:txBody>
      </p:sp>
      <p:pic>
        <p:nvPicPr>
          <p:cNvPr id="4" name="Dźwięk 3">
            <a:extLst>
              <a:ext uri="{FF2B5EF4-FFF2-40B4-BE49-F238E27FC236}">
                <a16:creationId xmlns:a16="http://schemas.microsoft.com/office/drawing/2014/main" id="{17EBBFDE-C883-96C6-C616-B4F219492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9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86"/>
    </mc:Choice>
    <mc:Fallback xmlns="">
      <p:transition spd="slow" advTm="37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489F6-9A82-B280-2AF4-EF2B878C9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54EB0BAA-B89E-FEBF-41BF-5E08C080FA9F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137F4A4C-F000-7453-1564-E2F9495B0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29F87401-80CF-38FE-ED07-CEB3D2760E3F}"/>
              </a:ext>
            </a:extLst>
          </p:cNvPr>
          <p:cNvSpPr/>
          <p:nvPr/>
        </p:nvSpPr>
        <p:spPr>
          <a:xfrm>
            <a:off x="-11431" y="3084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C1308FD-D1F9-7AB0-F30B-BF80B793C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63" y="185183"/>
            <a:ext cx="1679244" cy="1679244"/>
          </a:xfrm>
          <a:prstGeom prst="ellipse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5B38437-7A16-6260-4FC2-A05A3234CBA2}"/>
              </a:ext>
            </a:extLst>
          </p:cNvPr>
          <p:cNvSpPr txBox="1"/>
          <p:nvPr/>
        </p:nvSpPr>
        <p:spPr>
          <a:xfrm>
            <a:off x="2337722" y="625636"/>
            <a:ext cx="6957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32032"/>
                </a:solidFill>
              </a:rPr>
              <a:t>Kalendarium aktywności PTKiPSM 2025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B5AA4E4-A6D2-710A-D693-8C691DB06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054" y="185181"/>
            <a:ext cx="2274429" cy="2274429"/>
          </a:xfrm>
          <a:prstGeom prst="ellipse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BA0AC95-A993-B7E2-3B8B-A7FE34A30D0A}"/>
              </a:ext>
            </a:extLst>
          </p:cNvPr>
          <p:cNvSpPr txBox="1"/>
          <p:nvPr/>
        </p:nvSpPr>
        <p:spPr>
          <a:xfrm>
            <a:off x="440907" y="2539130"/>
            <a:ext cx="1139780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Closing the Gaps: The Status of Cervical Cancer Screening Programmes in Europe 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b="1" dirty="0">
                <a:solidFill>
                  <a:srgbClr val="0169AA"/>
                </a:solidFill>
              </a:rPr>
              <a:t>(A Report from ECO’s HPV &amp; Hep B Action Network) </a:t>
            </a:r>
            <a:r>
              <a:rPr lang="pl-PL" sz="2000" dirty="0">
                <a:solidFill>
                  <a:srgbClr val="0169AA"/>
                </a:solidFill>
              </a:rPr>
              <a:t>– opublikowane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Screening and management of HSIL/AIN lesions in women at risk for anal squamous cell carcinoma: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b="1" dirty="0">
                <a:solidFill>
                  <a:srgbClr val="0169AA"/>
                </a:solidFill>
              </a:rPr>
              <a:t>consensus statement of ESGO, IANS, ISSVD, EFC, ESCP, and ASCCP</a:t>
            </a:r>
            <a:r>
              <a:rPr lang="pl-PL" sz="2000" dirty="0">
                <a:solidFill>
                  <a:srgbClr val="0169AA"/>
                </a:solidFill>
              </a:rPr>
              <a:t> – w trakcie publikacji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Lower Anogenital Squamous Terminology</a:t>
            </a:r>
            <a:r>
              <a:rPr lang="pl-PL" sz="2000" dirty="0">
                <a:solidFill>
                  <a:srgbClr val="0169AA"/>
                </a:solidFill>
              </a:rPr>
              <a:t> </a:t>
            </a:r>
            <a:r>
              <a:rPr lang="pl-PL" sz="2000" b="1" dirty="0">
                <a:solidFill>
                  <a:srgbClr val="0169AA"/>
                </a:solidFill>
              </a:rPr>
              <a:t>(LAST) for HPV-Associated Lesions Guideline</a:t>
            </a:r>
            <a:r>
              <a:rPr lang="pl-PL" sz="2000" dirty="0">
                <a:solidFill>
                  <a:srgbClr val="0169AA"/>
                </a:solidFill>
              </a:rPr>
              <a:t> </a:t>
            </a:r>
            <a:r>
              <a:rPr lang="pl-PL" sz="2000" b="1" dirty="0">
                <a:solidFill>
                  <a:srgbClr val="0169AA"/>
                </a:solidFill>
              </a:rPr>
              <a:t>– 2025 UPDATE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dirty="0">
                <a:solidFill>
                  <a:srgbClr val="0169AA"/>
                </a:solidFill>
              </a:rPr>
              <a:t>–</a:t>
            </a:r>
            <a:r>
              <a:rPr lang="pl-PL" sz="2000" b="1" dirty="0">
                <a:solidFill>
                  <a:srgbClr val="0169AA"/>
                </a:solidFill>
              </a:rPr>
              <a:t> </a:t>
            </a:r>
            <a:r>
              <a:rPr lang="pl-PL" sz="2000" dirty="0">
                <a:solidFill>
                  <a:srgbClr val="0169AA"/>
                </a:solidFill>
              </a:rPr>
              <a:t>draft po zakończonych komentarzach publicznych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IFCPC Colposcopy Nomenclature 2026 </a:t>
            </a:r>
            <a:r>
              <a:rPr lang="pl-PL" sz="2000" dirty="0">
                <a:solidFill>
                  <a:srgbClr val="0169AA"/>
                </a:solidFill>
              </a:rPr>
              <a:t>– projekt po zakończonych komentarzach publicznych, głosowanie</a:t>
            </a:r>
            <a:br>
              <a:rPr lang="pl-PL" sz="2000" dirty="0">
                <a:solidFill>
                  <a:srgbClr val="0169AA"/>
                </a:solidFill>
              </a:rPr>
            </a:br>
            <a:r>
              <a:rPr lang="pl-PL" sz="2000" dirty="0">
                <a:solidFill>
                  <a:srgbClr val="0169AA"/>
                </a:solidFill>
              </a:rPr>
              <a:t>4-6/06/2026 Paryż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INNE…</a:t>
            </a:r>
          </a:p>
        </p:txBody>
      </p:sp>
      <p:pic>
        <p:nvPicPr>
          <p:cNvPr id="7" name="Dźwięk 6">
            <a:extLst>
              <a:ext uri="{FF2B5EF4-FFF2-40B4-BE49-F238E27FC236}">
                <a16:creationId xmlns:a16="http://schemas.microsoft.com/office/drawing/2014/main" id="{AD60C916-5467-AC74-8AAD-ECFD73DE1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50"/>
    </mc:Choice>
    <mc:Fallback xmlns="">
      <p:transition spd="slow" advTm="35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AF5D1-B8C7-8374-D858-349883A8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81680D09-F757-5A7B-B064-ABC8C4061954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5D0B22E6-72C7-7647-DA44-EB6C668C0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B4CEE29-78AD-FD8C-7CAB-FEDEBB59468D}"/>
              </a:ext>
            </a:extLst>
          </p:cNvPr>
          <p:cNvSpPr/>
          <p:nvPr/>
        </p:nvSpPr>
        <p:spPr>
          <a:xfrm>
            <a:off x="-11431" y="3084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4466258-59E5-4792-81C0-1FCB29872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63" y="185183"/>
            <a:ext cx="1679244" cy="1679244"/>
          </a:xfrm>
          <a:prstGeom prst="ellipse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036CF80-33F8-77B2-D637-FB31FDC4D1DD}"/>
              </a:ext>
            </a:extLst>
          </p:cNvPr>
          <p:cNvSpPr txBox="1"/>
          <p:nvPr/>
        </p:nvSpPr>
        <p:spPr>
          <a:xfrm>
            <a:off x="2337722" y="625636"/>
            <a:ext cx="6957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32032"/>
                </a:solidFill>
              </a:rPr>
              <a:t>Kalendarium aktywności PTKiPSM 2025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541310F-7DFF-BE15-137C-B959FAF834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054" y="185181"/>
            <a:ext cx="2274429" cy="2274429"/>
          </a:xfrm>
          <a:prstGeom prst="ellipse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2517B72-72D1-919D-263C-C94A5AA254E5}"/>
              </a:ext>
            </a:extLst>
          </p:cNvPr>
          <p:cNvSpPr txBox="1"/>
          <p:nvPr/>
        </p:nvSpPr>
        <p:spPr>
          <a:xfrm>
            <a:off x="440907" y="2539130"/>
            <a:ext cx="11397800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Closing the Gaps: The Status of Cervical Cancer Screening Programmes in Europe 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b="1" dirty="0">
                <a:solidFill>
                  <a:srgbClr val="0169AA"/>
                </a:solidFill>
              </a:rPr>
              <a:t>(A Report from ECO’s HPV &amp; Hep B Action Network) </a:t>
            </a:r>
            <a:r>
              <a:rPr lang="pl-PL" sz="2000" dirty="0">
                <a:solidFill>
                  <a:srgbClr val="0169AA"/>
                </a:solidFill>
              </a:rPr>
              <a:t>– opublikowane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Screening and management of HSIL/AIN lesions in women at risk for anal squamous cell carcinoma: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b="1" dirty="0">
                <a:solidFill>
                  <a:srgbClr val="0169AA"/>
                </a:solidFill>
              </a:rPr>
              <a:t>consensus statement of ESGO, IANS, ISSVD, EFC, ESCP, and ASCCP</a:t>
            </a:r>
            <a:r>
              <a:rPr lang="pl-PL" sz="2000" dirty="0">
                <a:solidFill>
                  <a:srgbClr val="0169AA"/>
                </a:solidFill>
              </a:rPr>
              <a:t> – w trakcie publikacji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Lower Anogenital Squamous Terminology</a:t>
            </a:r>
            <a:r>
              <a:rPr lang="pl-PL" sz="2000" dirty="0">
                <a:solidFill>
                  <a:srgbClr val="0169AA"/>
                </a:solidFill>
              </a:rPr>
              <a:t> </a:t>
            </a:r>
            <a:r>
              <a:rPr lang="pl-PL" sz="2000" b="1" dirty="0">
                <a:solidFill>
                  <a:srgbClr val="0169AA"/>
                </a:solidFill>
              </a:rPr>
              <a:t>(LAST) for HPV-Associated Lesions Guideline</a:t>
            </a:r>
            <a:r>
              <a:rPr lang="pl-PL" sz="2000" dirty="0">
                <a:solidFill>
                  <a:srgbClr val="0169AA"/>
                </a:solidFill>
              </a:rPr>
              <a:t> </a:t>
            </a:r>
            <a:r>
              <a:rPr lang="pl-PL" sz="2000" b="1" dirty="0">
                <a:solidFill>
                  <a:srgbClr val="0169AA"/>
                </a:solidFill>
              </a:rPr>
              <a:t>– 2025 UPDATE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dirty="0">
                <a:solidFill>
                  <a:srgbClr val="0169AA"/>
                </a:solidFill>
              </a:rPr>
              <a:t>–</a:t>
            </a:r>
            <a:r>
              <a:rPr lang="pl-PL" sz="2000" b="1" dirty="0">
                <a:solidFill>
                  <a:srgbClr val="0169AA"/>
                </a:solidFill>
              </a:rPr>
              <a:t> </a:t>
            </a:r>
            <a:r>
              <a:rPr lang="pl-PL" sz="2000" dirty="0">
                <a:solidFill>
                  <a:srgbClr val="0169AA"/>
                </a:solidFill>
              </a:rPr>
              <a:t>draft po zakończonych komentarzach publicznych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IFCPC Colposcopy Nomenclature 2026 </a:t>
            </a:r>
            <a:r>
              <a:rPr lang="pl-PL" sz="2000" dirty="0">
                <a:solidFill>
                  <a:srgbClr val="0169AA"/>
                </a:solidFill>
              </a:rPr>
              <a:t>– projekt po zakończonych komentarzach publicznych, głosowanie</a:t>
            </a:r>
            <a:br>
              <a:rPr lang="pl-PL" sz="2000" dirty="0">
                <a:solidFill>
                  <a:srgbClr val="0169AA"/>
                </a:solidFill>
              </a:rPr>
            </a:br>
            <a:r>
              <a:rPr lang="pl-PL" sz="2000" dirty="0">
                <a:solidFill>
                  <a:srgbClr val="0169AA"/>
                </a:solidFill>
              </a:rPr>
              <a:t>4-6/06/2026 Paryż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INNE…</a:t>
            </a:r>
          </a:p>
          <a:p>
            <a:pPr>
              <a:spcAft>
                <a:spcPts val="1200"/>
              </a:spcAft>
            </a:pPr>
            <a:endParaRPr lang="pl-PL" sz="2000" b="1" dirty="0">
              <a:solidFill>
                <a:srgbClr val="0169AA"/>
              </a:solidFill>
            </a:endParaRPr>
          </a:p>
        </p:txBody>
      </p:sp>
      <p:sp>
        <p:nvSpPr>
          <p:cNvPr id="8" name="Objaśnienie ze strzałką w lewo 7">
            <a:extLst>
              <a:ext uri="{FF2B5EF4-FFF2-40B4-BE49-F238E27FC236}">
                <a16:creationId xmlns:a16="http://schemas.microsoft.com/office/drawing/2014/main" id="{6D6A21B5-7104-4DF0-3AA4-6EBDD6B768D7}"/>
              </a:ext>
            </a:extLst>
          </p:cNvPr>
          <p:cNvSpPr/>
          <p:nvPr/>
        </p:nvSpPr>
        <p:spPr>
          <a:xfrm>
            <a:off x="680651" y="2051473"/>
            <a:ext cx="9359275" cy="136213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346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pl-PL" sz="2000" b="1" dirty="0">
                <a:solidFill>
                  <a:srgbClr val="00B050"/>
                </a:solidFill>
              </a:rPr>
              <a:t>Closing the Gaps: The Status of Cervical Cancer Screening Programmes in Europe </a:t>
            </a:r>
            <a:br>
              <a:rPr lang="pl-PL" sz="2000" b="1" dirty="0">
                <a:solidFill>
                  <a:srgbClr val="00B050"/>
                </a:solidFill>
              </a:rPr>
            </a:br>
            <a:r>
              <a:rPr lang="pl-PL" sz="2000" b="1" dirty="0">
                <a:solidFill>
                  <a:srgbClr val="00B050"/>
                </a:solidFill>
              </a:rPr>
              <a:t>(A Report from ECO’s HPV &amp; Hep B Action Network) </a:t>
            </a:r>
            <a:r>
              <a:rPr lang="pl-PL" sz="2000" dirty="0">
                <a:solidFill>
                  <a:srgbClr val="00B050"/>
                </a:solidFill>
              </a:rPr>
              <a:t>– opublikowane</a:t>
            </a:r>
            <a:endParaRPr lang="pl-PL" sz="2000" b="1" dirty="0">
              <a:solidFill>
                <a:srgbClr val="00B050"/>
              </a:solidFill>
            </a:endParaRPr>
          </a:p>
        </p:txBody>
      </p:sp>
      <p:pic>
        <p:nvPicPr>
          <p:cNvPr id="7" name="Dźwięk 6">
            <a:extLst>
              <a:ext uri="{FF2B5EF4-FFF2-40B4-BE49-F238E27FC236}">
                <a16:creationId xmlns:a16="http://schemas.microsoft.com/office/drawing/2014/main" id="{500F40D0-5D64-A521-5206-4F680F97D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2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5"/>
    </mc:Choice>
    <mc:Fallback xmlns="">
      <p:transition spd="slow" advTm="27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68424-C749-3208-AE78-6FBFD665E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0C6D2272-75D3-058B-B697-D32D275F53B3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548CF4B9-DD15-1739-A367-90753C061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0384142A-6152-4229-3851-E2C3502F8210}"/>
              </a:ext>
            </a:extLst>
          </p:cNvPr>
          <p:cNvSpPr/>
          <p:nvPr/>
        </p:nvSpPr>
        <p:spPr>
          <a:xfrm>
            <a:off x="-11431" y="3084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CFE44E-20AB-380D-7214-A714DCEF6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63" y="185183"/>
            <a:ext cx="1679244" cy="1679244"/>
          </a:xfrm>
          <a:prstGeom prst="ellipse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559BD29-A54E-E21C-16C5-5DB3B04E1438}"/>
              </a:ext>
            </a:extLst>
          </p:cNvPr>
          <p:cNvSpPr txBox="1"/>
          <p:nvPr/>
        </p:nvSpPr>
        <p:spPr>
          <a:xfrm>
            <a:off x="2337722" y="625636"/>
            <a:ext cx="6957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32032"/>
                </a:solidFill>
              </a:rPr>
              <a:t>Kalendarium aktywności PTKiPSM 2025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D181396-DD46-440C-F0DA-6B98DFF26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054" y="185181"/>
            <a:ext cx="2274429" cy="2274429"/>
          </a:xfrm>
          <a:prstGeom prst="ellipse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4FF706B-709A-2C81-F48C-91B797CEC3FD}"/>
              </a:ext>
            </a:extLst>
          </p:cNvPr>
          <p:cNvSpPr txBox="1"/>
          <p:nvPr/>
        </p:nvSpPr>
        <p:spPr>
          <a:xfrm>
            <a:off x="440907" y="2539130"/>
            <a:ext cx="1139780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Closing the Gaps: The Status of Cervical Cancer Screening Programmes in Europe 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b="1" dirty="0">
                <a:solidFill>
                  <a:srgbClr val="0169AA"/>
                </a:solidFill>
              </a:rPr>
              <a:t>(A Report from ECO’s HPV &amp; Hep B Action Network) </a:t>
            </a:r>
            <a:r>
              <a:rPr lang="pl-PL" sz="2000" dirty="0">
                <a:solidFill>
                  <a:srgbClr val="0169AA"/>
                </a:solidFill>
              </a:rPr>
              <a:t>– opublikowane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Screening and management of HSIL/AIN lesions in women at risk for anal squamous cell carcinoma: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b="1" dirty="0">
                <a:solidFill>
                  <a:srgbClr val="0169AA"/>
                </a:solidFill>
              </a:rPr>
              <a:t>consensus statement of ESGO, IANS, ISSVD, EFC, ESCP, and ASCCP</a:t>
            </a:r>
            <a:r>
              <a:rPr lang="pl-PL" sz="2000" dirty="0">
                <a:solidFill>
                  <a:srgbClr val="0169AA"/>
                </a:solidFill>
              </a:rPr>
              <a:t> – w trakcie publikacji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Lower Anogenital Squamous Terminology</a:t>
            </a:r>
            <a:r>
              <a:rPr lang="pl-PL" sz="2000" dirty="0">
                <a:solidFill>
                  <a:srgbClr val="0169AA"/>
                </a:solidFill>
              </a:rPr>
              <a:t> </a:t>
            </a:r>
            <a:r>
              <a:rPr lang="pl-PL" sz="2000" b="1" dirty="0">
                <a:solidFill>
                  <a:srgbClr val="0169AA"/>
                </a:solidFill>
              </a:rPr>
              <a:t>(LAST) for HPV-Associated Lesions Guideline</a:t>
            </a:r>
            <a:r>
              <a:rPr lang="pl-PL" sz="2000" dirty="0">
                <a:solidFill>
                  <a:srgbClr val="0169AA"/>
                </a:solidFill>
              </a:rPr>
              <a:t> </a:t>
            </a:r>
            <a:r>
              <a:rPr lang="pl-PL" sz="2000" b="1" dirty="0">
                <a:solidFill>
                  <a:srgbClr val="0169AA"/>
                </a:solidFill>
              </a:rPr>
              <a:t>– 2025 UPDATE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dirty="0">
                <a:solidFill>
                  <a:srgbClr val="0169AA"/>
                </a:solidFill>
              </a:rPr>
              <a:t>–</a:t>
            </a:r>
            <a:r>
              <a:rPr lang="pl-PL" sz="2000" b="1" dirty="0">
                <a:solidFill>
                  <a:srgbClr val="0169AA"/>
                </a:solidFill>
              </a:rPr>
              <a:t> </a:t>
            </a:r>
            <a:r>
              <a:rPr lang="pl-PL" sz="2000" dirty="0">
                <a:solidFill>
                  <a:srgbClr val="0169AA"/>
                </a:solidFill>
              </a:rPr>
              <a:t>draft po zakończonych komentarzach publicznych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IFCPC Colposcopy Nomenclature 2026 </a:t>
            </a:r>
            <a:r>
              <a:rPr lang="pl-PL" sz="2000" dirty="0">
                <a:solidFill>
                  <a:srgbClr val="0169AA"/>
                </a:solidFill>
              </a:rPr>
              <a:t>– projekt po zakończonych komentarzach publicznych, głosowanie</a:t>
            </a:r>
            <a:br>
              <a:rPr lang="pl-PL" sz="2000" dirty="0">
                <a:solidFill>
                  <a:srgbClr val="0169AA"/>
                </a:solidFill>
              </a:rPr>
            </a:br>
            <a:r>
              <a:rPr lang="pl-PL" sz="2000" dirty="0">
                <a:solidFill>
                  <a:srgbClr val="0169AA"/>
                </a:solidFill>
              </a:rPr>
              <a:t>4-6/06/2026 Paryż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INNE…</a:t>
            </a:r>
          </a:p>
        </p:txBody>
      </p:sp>
      <p:sp>
        <p:nvSpPr>
          <p:cNvPr id="8" name="Objaśnienie ze strzałką w lewo 7">
            <a:extLst>
              <a:ext uri="{FF2B5EF4-FFF2-40B4-BE49-F238E27FC236}">
                <a16:creationId xmlns:a16="http://schemas.microsoft.com/office/drawing/2014/main" id="{A76A793D-72B3-C70F-0502-209228081855}"/>
              </a:ext>
            </a:extLst>
          </p:cNvPr>
          <p:cNvSpPr/>
          <p:nvPr/>
        </p:nvSpPr>
        <p:spPr>
          <a:xfrm>
            <a:off x="680651" y="2808848"/>
            <a:ext cx="10966404" cy="136213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456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pl-PL" sz="2000" b="1" dirty="0">
                <a:solidFill>
                  <a:srgbClr val="FFC000"/>
                </a:solidFill>
              </a:rPr>
              <a:t>Screening and management of HSIL/AIN lesions in women at risk</a:t>
            </a:r>
            <a:br>
              <a:rPr lang="pl-PL" sz="2000" b="1" dirty="0">
                <a:solidFill>
                  <a:srgbClr val="FFC000"/>
                </a:solidFill>
              </a:rPr>
            </a:br>
            <a:r>
              <a:rPr lang="pl-PL" sz="2000" b="1" dirty="0">
                <a:solidFill>
                  <a:srgbClr val="FFC000"/>
                </a:solidFill>
              </a:rPr>
              <a:t>for anal squamous cell carcinoma:</a:t>
            </a:r>
            <a:br>
              <a:rPr lang="pl-PL" sz="2000" b="1" dirty="0">
                <a:solidFill>
                  <a:srgbClr val="FFC000"/>
                </a:solidFill>
              </a:rPr>
            </a:br>
            <a:r>
              <a:rPr lang="pl-PL" sz="2000" b="1" dirty="0">
                <a:solidFill>
                  <a:srgbClr val="FFC000"/>
                </a:solidFill>
              </a:rPr>
              <a:t>consensus statement of ESGO, IANS, ISSVD, </a:t>
            </a:r>
            <a:r>
              <a:rPr lang="pl-PL" sz="2800" b="1" dirty="0">
                <a:solidFill>
                  <a:srgbClr val="FFC000"/>
                </a:solidFill>
              </a:rPr>
              <a:t>EFC</a:t>
            </a:r>
            <a:r>
              <a:rPr lang="pl-PL" sz="2000" b="1" dirty="0">
                <a:solidFill>
                  <a:srgbClr val="FFC000"/>
                </a:solidFill>
              </a:rPr>
              <a:t>, ESCP, and ASCCP</a:t>
            </a:r>
            <a:r>
              <a:rPr lang="pl-PL" sz="2000" dirty="0">
                <a:solidFill>
                  <a:srgbClr val="FFC000"/>
                </a:solidFill>
              </a:rPr>
              <a:t> – w trakcie publikacji</a:t>
            </a:r>
            <a:endParaRPr lang="pl-PL" sz="2000" b="1" dirty="0">
              <a:solidFill>
                <a:srgbClr val="FFC000"/>
              </a:solidFill>
            </a:endParaRPr>
          </a:p>
        </p:txBody>
      </p:sp>
      <p:pic>
        <p:nvPicPr>
          <p:cNvPr id="7" name="Dźwięk 6">
            <a:extLst>
              <a:ext uri="{FF2B5EF4-FFF2-40B4-BE49-F238E27FC236}">
                <a16:creationId xmlns:a16="http://schemas.microsoft.com/office/drawing/2014/main" id="{606B04EB-FF61-6B61-F233-684657C0E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48"/>
    </mc:Choice>
    <mc:Fallback xmlns="">
      <p:transition spd="slow" advTm="32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0048A-456A-7632-B630-A572A332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BFEA7711-67DA-1B76-1858-17CD6BA5E9F1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054E9B9D-39F2-AE05-C53B-DC4E17E9D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AD954A4-0621-3B80-EEEC-689A1BBDBCD4}"/>
              </a:ext>
            </a:extLst>
          </p:cNvPr>
          <p:cNvSpPr/>
          <p:nvPr/>
        </p:nvSpPr>
        <p:spPr>
          <a:xfrm>
            <a:off x="-11431" y="3084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28FD73C-5F77-48A5-19B6-7B052FBA54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63" y="185183"/>
            <a:ext cx="1679244" cy="1679244"/>
          </a:xfrm>
          <a:prstGeom prst="ellipse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AD360B6-0FB5-CD1E-200C-338448B3AEFB}"/>
              </a:ext>
            </a:extLst>
          </p:cNvPr>
          <p:cNvSpPr txBox="1"/>
          <p:nvPr/>
        </p:nvSpPr>
        <p:spPr>
          <a:xfrm>
            <a:off x="2337722" y="625636"/>
            <a:ext cx="6957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32032"/>
                </a:solidFill>
              </a:rPr>
              <a:t>Kalendarium aktywności PTKiPSM 2025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273924F-FFA1-C564-5241-552243955D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054" y="185181"/>
            <a:ext cx="2274429" cy="2274429"/>
          </a:xfrm>
          <a:prstGeom prst="ellipse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309EB12-31B9-A71B-F43A-42E4E0737F5F}"/>
              </a:ext>
            </a:extLst>
          </p:cNvPr>
          <p:cNvSpPr txBox="1"/>
          <p:nvPr/>
        </p:nvSpPr>
        <p:spPr>
          <a:xfrm>
            <a:off x="440907" y="2539130"/>
            <a:ext cx="11397800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Closing the Gaps: The Status of Cervical Cancer Screening Programmes in Europe 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b="1" dirty="0">
                <a:solidFill>
                  <a:srgbClr val="0169AA"/>
                </a:solidFill>
              </a:rPr>
              <a:t>(A Report from ECO’s HPV &amp; Hep B Action Network) </a:t>
            </a:r>
            <a:r>
              <a:rPr lang="pl-PL" sz="2000" dirty="0">
                <a:solidFill>
                  <a:srgbClr val="0169AA"/>
                </a:solidFill>
              </a:rPr>
              <a:t>– opublikowane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Screening and management of HSIL/AIN lesions in women at risk for anal squamous cell carcinoma: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b="1" dirty="0">
                <a:solidFill>
                  <a:srgbClr val="0169AA"/>
                </a:solidFill>
              </a:rPr>
              <a:t>consensus statement of ESGO, IANS, ISSVD, EFC, ESCP, and ASCCP</a:t>
            </a:r>
            <a:r>
              <a:rPr lang="pl-PL" sz="2000" dirty="0">
                <a:solidFill>
                  <a:srgbClr val="0169AA"/>
                </a:solidFill>
              </a:rPr>
              <a:t> – w trakcie publikacji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Lower Anogenital Squamous Terminology</a:t>
            </a:r>
            <a:r>
              <a:rPr lang="pl-PL" sz="2000" dirty="0">
                <a:solidFill>
                  <a:srgbClr val="0169AA"/>
                </a:solidFill>
              </a:rPr>
              <a:t> </a:t>
            </a:r>
            <a:r>
              <a:rPr lang="pl-PL" sz="2000" b="1" dirty="0">
                <a:solidFill>
                  <a:srgbClr val="0169AA"/>
                </a:solidFill>
              </a:rPr>
              <a:t>(LAST) for HPV-Associated Lesions Guideline</a:t>
            </a:r>
            <a:r>
              <a:rPr lang="pl-PL" sz="2000" dirty="0">
                <a:solidFill>
                  <a:srgbClr val="0169AA"/>
                </a:solidFill>
              </a:rPr>
              <a:t> </a:t>
            </a:r>
            <a:r>
              <a:rPr lang="pl-PL" sz="2000" b="1" dirty="0">
                <a:solidFill>
                  <a:srgbClr val="0169AA"/>
                </a:solidFill>
              </a:rPr>
              <a:t>– 2025 UPDATE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dirty="0">
                <a:solidFill>
                  <a:srgbClr val="0169AA"/>
                </a:solidFill>
              </a:rPr>
              <a:t>–</a:t>
            </a:r>
            <a:r>
              <a:rPr lang="pl-PL" sz="2000" b="1" dirty="0">
                <a:solidFill>
                  <a:srgbClr val="0169AA"/>
                </a:solidFill>
              </a:rPr>
              <a:t> </a:t>
            </a:r>
            <a:r>
              <a:rPr lang="pl-PL" sz="2000" dirty="0">
                <a:solidFill>
                  <a:srgbClr val="0169AA"/>
                </a:solidFill>
              </a:rPr>
              <a:t>draft po zakończonych komentarzach publicznych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IFCPC Colposcopy Nomenclature 2026 </a:t>
            </a:r>
            <a:r>
              <a:rPr lang="pl-PL" sz="2000" dirty="0">
                <a:solidFill>
                  <a:srgbClr val="0169AA"/>
                </a:solidFill>
              </a:rPr>
              <a:t>– projekt po zakończonych komentarzach publicznych, głosowanie</a:t>
            </a:r>
            <a:br>
              <a:rPr lang="pl-PL" sz="2000" dirty="0">
                <a:solidFill>
                  <a:srgbClr val="0169AA"/>
                </a:solidFill>
              </a:rPr>
            </a:br>
            <a:r>
              <a:rPr lang="pl-PL" sz="2000" dirty="0">
                <a:solidFill>
                  <a:srgbClr val="0169AA"/>
                </a:solidFill>
              </a:rPr>
              <a:t>4-6/06/2026 Paryż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INNE…</a:t>
            </a:r>
          </a:p>
          <a:p>
            <a:pPr>
              <a:spcAft>
                <a:spcPts val="1200"/>
              </a:spcAft>
            </a:pPr>
            <a:endParaRPr lang="pl-PL" sz="2000" b="1" dirty="0">
              <a:solidFill>
                <a:srgbClr val="0169AA"/>
              </a:solidFill>
            </a:endParaRPr>
          </a:p>
        </p:txBody>
      </p:sp>
      <p:sp>
        <p:nvSpPr>
          <p:cNvPr id="8" name="Objaśnienie ze strzałką w lewo 7">
            <a:extLst>
              <a:ext uri="{FF2B5EF4-FFF2-40B4-BE49-F238E27FC236}">
                <a16:creationId xmlns:a16="http://schemas.microsoft.com/office/drawing/2014/main" id="{5B5CAFFB-2EAB-0453-F791-17C8343C439E}"/>
              </a:ext>
            </a:extLst>
          </p:cNvPr>
          <p:cNvSpPr/>
          <p:nvPr/>
        </p:nvSpPr>
        <p:spPr>
          <a:xfrm>
            <a:off x="680651" y="3575459"/>
            <a:ext cx="10966404" cy="136213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456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pl-PL" sz="2000" b="1" dirty="0">
                <a:solidFill>
                  <a:srgbClr val="FFC000"/>
                </a:solidFill>
              </a:rPr>
              <a:t>Lower Anogenital Squamous Terminology</a:t>
            </a:r>
            <a:r>
              <a:rPr lang="pl-PL" sz="2000" dirty="0">
                <a:solidFill>
                  <a:srgbClr val="FFC000"/>
                </a:solidFill>
              </a:rPr>
              <a:t> </a:t>
            </a:r>
            <a:r>
              <a:rPr lang="pl-PL" sz="2000" b="1" dirty="0">
                <a:solidFill>
                  <a:srgbClr val="FFC000"/>
                </a:solidFill>
              </a:rPr>
              <a:t>(LAST) for HPV-Associated Lesions Guideline</a:t>
            </a:r>
            <a:br>
              <a:rPr lang="pl-PL" sz="2000" b="1" dirty="0">
                <a:solidFill>
                  <a:srgbClr val="FFC000"/>
                </a:solidFill>
              </a:rPr>
            </a:br>
            <a:r>
              <a:rPr lang="pl-PL" sz="2000" b="1" dirty="0">
                <a:solidFill>
                  <a:srgbClr val="FFC000"/>
                </a:solidFill>
              </a:rPr>
              <a:t>– 2025 UPDATE </a:t>
            </a:r>
            <a:r>
              <a:rPr lang="pl-PL" sz="2000" dirty="0">
                <a:solidFill>
                  <a:srgbClr val="FFC000"/>
                </a:solidFill>
              </a:rPr>
              <a:t>–</a:t>
            </a:r>
            <a:r>
              <a:rPr lang="pl-PL" sz="2000" b="1" dirty="0">
                <a:solidFill>
                  <a:srgbClr val="FFC000"/>
                </a:solidFill>
              </a:rPr>
              <a:t> </a:t>
            </a:r>
            <a:r>
              <a:rPr lang="pl-PL" sz="2000" dirty="0">
                <a:solidFill>
                  <a:srgbClr val="FFC000"/>
                </a:solidFill>
              </a:rPr>
              <a:t>draft po zakończonych komentarzach publicznych</a:t>
            </a:r>
            <a:endParaRPr lang="pl-PL" sz="2000" b="1" dirty="0">
              <a:solidFill>
                <a:srgbClr val="FFC000"/>
              </a:solidFill>
            </a:endParaRPr>
          </a:p>
        </p:txBody>
      </p:sp>
      <p:pic>
        <p:nvPicPr>
          <p:cNvPr id="7" name="Dźwięk 6">
            <a:extLst>
              <a:ext uri="{FF2B5EF4-FFF2-40B4-BE49-F238E27FC236}">
                <a16:creationId xmlns:a16="http://schemas.microsoft.com/office/drawing/2014/main" id="{E596ED4D-76BA-EBA1-5842-35E975B29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2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6"/>
    </mc:Choice>
    <mc:Fallback xmlns="">
      <p:transition spd="slow" advTm="3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255F2-F710-5212-0C7C-1403F9CCD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2D6261A2-A404-74EF-8E17-A0B9C8160C34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BB90E97F-D255-EFA9-CECE-F0CE7D16B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6E4765D8-C78F-2529-6047-5351422459BB}"/>
              </a:ext>
            </a:extLst>
          </p:cNvPr>
          <p:cNvSpPr/>
          <p:nvPr/>
        </p:nvSpPr>
        <p:spPr>
          <a:xfrm>
            <a:off x="-11431" y="3084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5CAF3F0-894D-EFAA-B42A-E57502A07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63" y="185183"/>
            <a:ext cx="1679244" cy="1679244"/>
          </a:xfrm>
          <a:prstGeom prst="ellipse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835AA3E-6FB7-8E94-BAAC-C6A19351A427}"/>
              </a:ext>
            </a:extLst>
          </p:cNvPr>
          <p:cNvSpPr txBox="1"/>
          <p:nvPr/>
        </p:nvSpPr>
        <p:spPr>
          <a:xfrm>
            <a:off x="2337722" y="625636"/>
            <a:ext cx="6957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32032"/>
                </a:solidFill>
              </a:rPr>
              <a:t>Kalendarium aktywności PTKiPSM 2025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4553FE2-9037-C0AB-B81A-1BC89D33CD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054" y="185181"/>
            <a:ext cx="2274429" cy="2274429"/>
          </a:xfrm>
          <a:prstGeom prst="ellipse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BE98E8A-251C-F5B2-BB5F-BA205B569999}"/>
              </a:ext>
            </a:extLst>
          </p:cNvPr>
          <p:cNvSpPr txBox="1"/>
          <p:nvPr/>
        </p:nvSpPr>
        <p:spPr>
          <a:xfrm>
            <a:off x="440907" y="2539130"/>
            <a:ext cx="1139780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Closing the Gaps: The Status of Cervical Cancer Screening Programmes in Europe 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b="1" dirty="0">
                <a:solidFill>
                  <a:srgbClr val="0169AA"/>
                </a:solidFill>
              </a:rPr>
              <a:t>(A Report from ECO’s HPV &amp; Hep B Action Network) </a:t>
            </a:r>
            <a:r>
              <a:rPr lang="pl-PL" sz="2000" dirty="0">
                <a:solidFill>
                  <a:srgbClr val="0169AA"/>
                </a:solidFill>
              </a:rPr>
              <a:t>– opublikowane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Screening and management of HSIL/AIN lesions in women at risk for anal squamous cell carcinoma: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b="1" dirty="0">
                <a:solidFill>
                  <a:srgbClr val="0169AA"/>
                </a:solidFill>
              </a:rPr>
              <a:t>consensus statement of ESGO, IANS, ISSVD, EFC, ESCP, and ASCCP</a:t>
            </a:r>
            <a:r>
              <a:rPr lang="pl-PL" sz="2000" dirty="0">
                <a:solidFill>
                  <a:srgbClr val="0169AA"/>
                </a:solidFill>
              </a:rPr>
              <a:t> – w trakcie publikacji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Lower Anogenital Squamous Terminology</a:t>
            </a:r>
            <a:r>
              <a:rPr lang="pl-PL" sz="2000" dirty="0">
                <a:solidFill>
                  <a:srgbClr val="0169AA"/>
                </a:solidFill>
              </a:rPr>
              <a:t> </a:t>
            </a:r>
            <a:r>
              <a:rPr lang="pl-PL" sz="2000" b="1" dirty="0">
                <a:solidFill>
                  <a:srgbClr val="0169AA"/>
                </a:solidFill>
              </a:rPr>
              <a:t>(LAST) for HPV-Associated Lesions Guideline</a:t>
            </a:r>
            <a:r>
              <a:rPr lang="pl-PL" sz="2000" dirty="0">
                <a:solidFill>
                  <a:srgbClr val="0169AA"/>
                </a:solidFill>
              </a:rPr>
              <a:t> </a:t>
            </a:r>
            <a:r>
              <a:rPr lang="pl-PL" sz="2000" b="1" dirty="0">
                <a:solidFill>
                  <a:srgbClr val="0169AA"/>
                </a:solidFill>
              </a:rPr>
              <a:t>– 2025 UPDATE</a:t>
            </a:r>
            <a:br>
              <a:rPr lang="pl-PL" sz="2000" b="1" dirty="0">
                <a:solidFill>
                  <a:srgbClr val="0169AA"/>
                </a:solidFill>
              </a:rPr>
            </a:br>
            <a:r>
              <a:rPr lang="pl-PL" sz="2000" dirty="0">
                <a:solidFill>
                  <a:srgbClr val="0169AA"/>
                </a:solidFill>
              </a:rPr>
              <a:t>–</a:t>
            </a:r>
            <a:r>
              <a:rPr lang="pl-PL" sz="2000" b="1" dirty="0">
                <a:solidFill>
                  <a:srgbClr val="0169AA"/>
                </a:solidFill>
              </a:rPr>
              <a:t> </a:t>
            </a:r>
            <a:r>
              <a:rPr lang="pl-PL" sz="2000" dirty="0">
                <a:solidFill>
                  <a:srgbClr val="0169AA"/>
                </a:solidFill>
              </a:rPr>
              <a:t>draft po zakończonych komentarzach publicznych</a:t>
            </a:r>
            <a:endParaRPr lang="pl-PL" sz="2000" b="1" dirty="0">
              <a:solidFill>
                <a:srgbClr val="0169AA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IFCPC Colposcopy Nomenclature 2026 </a:t>
            </a:r>
            <a:r>
              <a:rPr lang="pl-PL" sz="2000" dirty="0">
                <a:solidFill>
                  <a:srgbClr val="0169AA"/>
                </a:solidFill>
              </a:rPr>
              <a:t>– projekt po zakończonych komentarzach publicznych, głosowanie</a:t>
            </a:r>
            <a:br>
              <a:rPr lang="pl-PL" sz="2000" dirty="0">
                <a:solidFill>
                  <a:srgbClr val="0169AA"/>
                </a:solidFill>
              </a:rPr>
            </a:br>
            <a:r>
              <a:rPr lang="pl-PL" sz="2000" dirty="0">
                <a:solidFill>
                  <a:srgbClr val="0169AA"/>
                </a:solidFill>
              </a:rPr>
              <a:t>4-6/06/2026 Paryż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INNE…</a:t>
            </a:r>
          </a:p>
        </p:txBody>
      </p:sp>
      <p:sp>
        <p:nvSpPr>
          <p:cNvPr id="8" name="Objaśnienie ze strzałką w lewo 7">
            <a:extLst>
              <a:ext uri="{FF2B5EF4-FFF2-40B4-BE49-F238E27FC236}">
                <a16:creationId xmlns:a16="http://schemas.microsoft.com/office/drawing/2014/main" id="{D758FFA1-F61C-8C71-78F3-566505BD4217}"/>
              </a:ext>
            </a:extLst>
          </p:cNvPr>
          <p:cNvSpPr/>
          <p:nvPr/>
        </p:nvSpPr>
        <p:spPr>
          <a:xfrm>
            <a:off x="680651" y="4332838"/>
            <a:ext cx="10966404" cy="136213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456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pl-PL" sz="2800" b="1" dirty="0">
                <a:solidFill>
                  <a:srgbClr val="FFC000"/>
                </a:solidFill>
              </a:rPr>
              <a:t>IFCPC Colposcopy Nomenclature 2026!!!</a:t>
            </a:r>
            <a:br>
              <a:rPr lang="pl-PL" sz="2000" b="1" dirty="0">
                <a:solidFill>
                  <a:srgbClr val="FFC000"/>
                </a:solidFill>
              </a:rPr>
            </a:br>
            <a:r>
              <a:rPr lang="pl-PL" sz="2000" dirty="0">
                <a:solidFill>
                  <a:srgbClr val="FFC000"/>
                </a:solidFill>
              </a:rPr>
              <a:t>– projekt po zakończonych komentarzach zaproszonych ekspertów, głosowanie 4-6/06/2026 Paryż</a:t>
            </a:r>
            <a:endParaRPr lang="pl-PL" sz="2000" b="1" dirty="0">
              <a:solidFill>
                <a:srgbClr val="FFC000"/>
              </a:solidFill>
            </a:endParaRPr>
          </a:p>
        </p:txBody>
      </p:sp>
      <p:pic>
        <p:nvPicPr>
          <p:cNvPr id="7" name="Dźwięk 6">
            <a:extLst>
              <a:ext uri="{FF2B5EF4-FFF2-40B4-BE49-F238E27FC236}">
                <a16:creationId xmlns:a16="http://schemas.microsoft.com/office/drawing/2014/main" id="{F80FF07B-5B7C-0AB3-DC98-447E3DF40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14"/>
    </mc:Choice>
    <mc:Fallback xmlns="">
      <p:transition spd="slow" advTm="46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5CE0B-8F2A-5090-881B-54272BC12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2E689E6A-14CC-749E-1891-840D78DA44A6}"/>
              </a:ext>
            </a:extLst>
          </p:cNvPr>
          <p:cNvSpPr/>
          <p:nvPr/>
        </p:nvSpPr>
        <p:spPr>
          <a:xfrm>
            <a:off x="0" y="2366269"/>
            <a:ext cx="12192000" cy="449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E3C1908-C130-0B58-E6B3-AF3B5FCFA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3662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EB8847F3-41D1-BF15-9D83-492876EFFF8D}"/>
              </a:ext>
            </a:extLst>
          </p:cNvPr>
          <p:cNvSpPr/>
          <p:nvPr/>
        </p:nvSpPr>
        <p:spPr>
          <a:xfrm>
            <a:off x="-11431" y="3084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6F10309-1F05-F0B9-15E7-1E09117BC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63" y="185183"/>
            <a:ext cx="1679244" cy="1679244"/>
          </a:xfrm>
          <a:prstGeom prst="ellipse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52C490F-5DA1-E86B-32E1-C573AFB5F0F5}"/>
              </a:ext>
            </a:extLst>
          </p:cNvPr>
          <p:cNvSpPr txBox="1"/>
          <p:nvPr/>
        </p:nvSpPr>
        <p:spPr>
          <a:xfrm>
            <a:off x="2337722" y="625636"/>
            <a:ext cx="6957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132032"/>
                </a:solidFill>
              </a:rPr>
              <a:t>Kalendarium aktywności PTKiPSM 2025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16A009A-B657-6052-4767-33037BDC1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054" y="185181"/>
            <a:ext cx="2274429" cy="2274429"/>
          </a:xfrm>
          <a:prstGeom prst="ellipse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FF5616F4-11B8-79D7-A46B-111E87F9FCC4}"/>
              </a:ext>
            </a:extLst>
          </p:cNvPr>
          <p:cNvSpPr txBox="1"/>
          <p:nvPr/>
        </p:nvSpPr>
        <p:spPr>
          <a:xfrm>
            <a:off x="440907" y="2539130"/>
            <a:ext cx="118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r>
              <a:rPr lang="pl-PL" sz="2000" b="1" dirty="0">
                <a:solidFill>
                  <a:srgbClr val="0169AA"/>
                </a:solidFill>
              </a:rPr>
              <a:t>INNE…</a:t>
            </a:r>
          </a:p>
        </p:txBody>
      </p:sp>
      <p:sp>
        <p:nvSpPr>
          <p:cNvPr id="8" name="Objaśnienie ze strzałką w lewo 7">
            <a:extLst>
              <a:ext uri="{FF2B5EF4-FFF2-40B4-BE49-F238E27FC236}">
                <a16:creationId xmlns:a16="http://schemas.microsoft.com/office/drawing/2014/main" id="{1B3805D6-D386-F611-50D7-241E57A9160E}"/>
              </a:ext>
            </a:extLst>
          </p:cNvPr>
          <p:cNvSpPr/>
          <p:nvPr/>
        </p:nvSpPr>
        <p:spPr>
          <a:xfrm>
            <a:off x="1615833" y="2088402"/>
            <a:ext cx="8213968" cy="136213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9456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pl-PL" sz="2800" b="1" dirty="0">
                <a:solidFill>
                  <a:srgbClr val="FFC000"/>
                </a:solidFill>
              </a:rPr>
              <a:t>EFC Delphi Consensus dla:</a:t>
            </a:r>
            <a:br>
              <a:rPr lang="pl-PL" sz="2800" b="1" dirty="0">
                <a:solidFill>
                  <a:srgbClr val="FFC000"/>
                </a:solidFill>
              </a:rPr>
            </a:br>
            <a:r>
              <a:rPr lang="pl-PL" sz="2000" b="1" dirty="0">
                <a:solidFill>
                  <a:srgbClr val="FFC000"/>
                </a:solidFill>
              </a:rPr>
              <a:t>szczepień p/HPV dorosłych i po rozpoznaniu HSIL/CIN2+</a:t>
            </a:r>
            <a:br>
              <a:rPr lang="pl-PL" sz="2000" b="1" dirty="0">
                <a:solidFill>
                  <a:srgbClr val="FFC000"/>
                </a:solidFill>
              </a:rPr>
            </a:br>
            <a:r>
              <a:rPr lang="pl-PL" sz="2000" b="1" dirty="0">
                <a:solidFill>
                  <a:srgbClr val="FFC000"/>
                </a:solidFill>
              </a:rPr>
              <a:t>oraz wskazań do ECC</a:t>
            </a:r>
            <a:br>
              <a:rPr lang="pl-PL" sz="2000" b="1" dirty="0">
                <a:solidFill>
                  <a:srgbClr val="FFC000"/>
                </a:solidFill>
              </a:rPr>
            </a:br>
            <a:r>
              <a:rPr lang="pl-PL" sz="2000" dirty="0">
                <a:solidFill>
                  <a:srgbClr val="FFC000"/>
                </a:solidFill>
              </a:rPr>
              <a:t>– projekt zatwierdzony, głosowanie 28/11/2025 Marsylia</a:t>
            </a:r>
            <a:endParaRPr lang="pl-PL" sz="2000" b="1" dirty="0">
              <a:solidFill>
                <a:srgbClr val="FFC00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4A489DE-1313-944A-8493-3AF7964A2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6534" y="3661623"/>
            <a:ext cx="2207019" cy="298529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55C59CD-6687-CB99-9C72-495E144F6AD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680" b="1"/>
          <a:stretch>
            <a:fillRect/>
          </a:stretch>
        </p:blipFill>
        <p:spPr>
          <a:xfrm>
            <a:off x="3606332" y="3661623"/>
            <a:ext cx="2207019" cy="2985295"/>
          </a:xfrm>
          <a:prstGeom prst="rect">
            <a:avLst/>
          </a:prstGeom>
        </p:spPr>
      </p:pic>
      <p:pic>
        <p:nvPicPr>
          <p:cNvPr id="12" name="Dźwięk 11">
            <a:extLst>
              <a:ext uri="{FF2B5EF4-FFF2-40B4-BE49-F238E27FC236}">
                <a16:creationId xmlns:a16="http://schemas.microsoft.com/office/drawing/2014/main" id="{5153B5A4-6218-9E39-50F7-D7E3334B4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8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61"/>
    </mc:Choice>
    <mc:Fallback xmlns="">
      <p:transition spd="slow" advTm="29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8B322-D0EB-C36D-2C3D-24AFD3AF4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az 2" descr="Obraz zawierający niebo, budynek, Drapacz chmur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FF0ED534-E624-DA59-79A5-BDD8F469D7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741" r="1" b="21712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F1287F8-0908-A4EF-49A0-C045241DCC5A}"/>
              </a:ext>
            </a:extLst>
          </p:cNvPr>
          <p:cNvSpPr txBox="1"/>
          <p:nvPr/>
        </p:nvSpPr>
        <p:spPr>
          <a:xfrm>
            <a:off x="1097280" y="714846"/>
            <a:ext cx="10058400" cy="4518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Difficult colposcopic cases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Robert Jach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5200" i="1" dirty="0">
              <a:solidFill>
                <a:srgbClr val="FFFFFF"/>
              </a:solidFill>
              <a:latin typeface="Calibri Light" panose="020F0302020204030204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dirty="0">
                <a:solidFill>
                  <a:prstClr val="white">
                    <a:lumMod val="95000"/>
                  </a:prstClr>
                </a:solidFill>
                <a:latin typeface="Calibri Light" panose="020F0302020204030204"/>
              </a:rPr>
              <a:t>Cervical cancer precision prevention era</a:t>
            </a:r>
          </a:p>
        </p:txBody>
      </p:sp>
      <p:pic>
        <p:nvPicPr>
          <p:cNvPr id="5" name="Dźwięk 4">
            <a:extLst>
              <a:ext uri="{FF2B5EF4-FFF2-40B4-BE49-F238E27FC236}">
                <a16:creationId xmlns:a16="http://schemas.microsoft.com/office/drawing/2014/main" id="{F8347BD8-394F-10E7-6B43-F7AC8FA7F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0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6"/>
    </mc:Choice>
    <mc:Fallback xmlns="">
      <p:transition spd="slow" advTm="14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14663</TotalTime>
  <Words>1418</Words>
  <Application>Microsoft Office PowerPoint</Application>
  <PresentationFormat>Panoramiczny</PresentationFormat>
  <Paragraphs>207</Paragraphs>
  <Slides>20</Slides>
  <Notes>20</Notes>
  <HiddenSlides>0</HiddenSlides>
  <MMClips>20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REKOMENDACJE ASCCP 2019</dc:title>
  <dc:creator>Maciej Mazurec</dc:creator>
  <cp:lastModifiedBy>Agnieszka Furmanek</cp:lastModifiedBy>
  <cp:revision>639</cp:revision>
  <dcterms:created xsi:type="dcterms:W3CDTF">2020-09-20T15:27:28Z</dcterms:created>
  <dcterms:modified xsi:type="dcterms:W3CDTF">2025-12-10T09:46:14Z</dcterms:modified>
</cp:coreProperties>
</file>